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9" roundtripDataSignature="AMtx7mg06ALezNDtIqnG5fqwFpwTextO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 name="Google Shape;6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5"/>
          <p:cNvSpPr txBox="1"/>
          <p:nvPr>
            <p:ph type="title"/>
          </p:nvPr>
        </p:nvSpPr>
        <p:spPr>
          <a:xfrm>
            <a:off x="487966" y="223790"/>
            <a:ext cx="8168100" cy="708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2800"/>
              <a:buNone/>
              <a:defRPr b="1" i="0" sz="1500">
                <a:solidFill>
                  <a:schemeClr val="dk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
          <p:cNvSpPr txBox="1"/>
          <p:nvPr>
            <p:ph idx="1" type="body"/>
          </p:nvPr>
        </p:nvSpPr>
        <p:spPr>
          <a:xfrm>
            <a:off x="457200" y="1183005"/>
            <a:ext cx="8229600" cy="3394800"/>
          </a:xfrm>
          <a:prstGeom prst="rect">
            <a:avLst/>
          </a:prstGeom>
          <a:noFill/>
          <a:ln>
            <a:noFill/>
          </a:ln>
        </p:spPr>
        <p:txBody>
          <a:bodyPr anchorCtr="0" anchor="t" bIns="0" lIns="0" spcFirstLastPara="1" rIns="0" wrap="square" tIns="0">
            <a:spAutoFit/>
          </a:bodyPr>
          <a:lstStyle>
            <a:lvl1pPr indent="-228600" lvl="0" marL="457200" algn="l">
              <a:lnSpc>
                <a:spcPct val="115000"/>
              </a:lnSpc>
              <a:spcBef>
                <a:spcPts val="0"/>
              </a:spcBef>
              <a:spcAft>
                <a:spcPts val="0"/>
              </a:spcAft>
              <a:buSzPts val="1800"/>
              <a:buNone/>
              <a:defRPr/>
            </a:lvl1pPr>
            <a:lvl2pPr indent="-228600" lvl="1" marL="914400" algn="l">
              <a:lnSpc>
                <a:spcPct val="115000"/>
              </a:lnSpc>
              <a:spcBef>
                <a:spcPts val="1200"/>
              </a:spcBef>
              <a:spcAft>
                <a:spcPts val="0"/>
              </a:spcAft>
              <a:buSzPts val="1400"/>
              <a:buNone/>
              <a:defRPr/>
            </a:lvl2pPr>
            <a:lvl3pPr indent="-228600" lvl="2" marL="1371600" algn="l">
              <a:lnSpc>
                <a:spcPct val="115000"/>
              </a:lnSpc>
              <a:spcBef>
                <a:spcPts val="1200"/>
              </a:spcBef>
              <a:spcAft>
                <a:spcPts val="0"/>
              </a:spcAft>
              <a:buSzPts val="1400"/>
              <a:buNone/>
              <a:defRPr/>
            </a:lvl3pPr>
            <a:lvl4pPr indent="-228600" lvl="3" marL="1828800" algn="l">
              <a:lnSpc>
                <a:spcPct val="115000"/>
              </a:lnSpc>
              <a:spcBef>
                <a:spcPts val="1200"/>
              </a:spcBef>
              <a:spcAft>
                <a:spcPts val="0"/>
              </a:spcAft>
              <a:buSzPts val="1400"/>
              <a:buNone/>
              <a:defRPr/>
            </a:lvl4pPr>
            <a:lvl5pPr indent="-228600" lvl="4" marL="2286000" algn="l">
              <a:lnSpc>
                <a:spcPct val="115000"/>
              </a:lnSpc>
              <a:spcBef>
                <a:spcPts val="1200"/>
              </a:spcBef>
              <a:spcAft>
                <a:spcPts val="0"/>
              </a:spcAft>
              <a:buSzPts val="1400"/>
              <a:buNone/>
              <a:defRPr/>
            </a:lvl5pPr>
            <a:lvl6pPr indent="-228600" lvl="5" marL="2743200" algn="l">
              <a:lnSpc>
                <a:spcPct val="115000"/>
              </a:lnSpc>
              <a:spcBef>
                <a:spcPts val="1200"/>
              </a:spcBef>
              <a:spcAft>
                <a:spcPts val="0"/>
              </a:spcAft>
              <a:buSzPts val="1400"/>
              <a:buNone/>
              <a:defRPr/>
            </a:lvl6pPr>
            <a:lvl7pPr indent="-228600" lvl="6" marL="3200400" algn="l">
              <a:lnSpc>
                <a:spcPct val="115000"/>
              </a:lnSpc>
              <a:spcBef>
                <a:spcPts val="1200"/>
              </a:spcBef>
              <a:spcAft>
                <a:spcPts val="0"/>
              </a:spcAft>
              <a:buSzPts val="1400"/>
              <a:buNone/>
              <a:defRPr/>
            </a:lvl7pPr>
            <a:lvl8pPr indent="-228600" lvl="7" marL="3657600" algn="l">
              <a:lnSpc>
                <a:spcPct val="115000"/>
              </a:lnSpc>
              <a:spcBef>
                <a:spcPts val="1200"/>
              </a:spcBef>
              <a:spcAft>
                <a:spcPts val="0"/>
              </a:spcAft>
              <a:buSzPts val="1400"/>
              <a:buNone/>
              <a:defRPr/>
            </a:lvl8pPr>
            <a:lvl9pPr indent="-228600" lvl="8" marL="4114800" algn="l">
              <a:lnSpc>
                <a:spcPct val="115000"/>
              </a:lnSpc>
              <a:spcBef>
                <a:spcPts val="1200"/>
              </a:spcBef>
              <a:spcAft>
                <a:spcPts val="1200"/>
              </a:spcAft>
              <a:buSzPts val="1400"/>
              <a:buNone/>
              <a:defRPr/>
            </a:lvl9pPr>
          </a:lstStyle>
          <a:p/>
        </p:txBody>
      </p:sp>
      <p:sp>
        <p:nvSpPr>
          <p:cNvPr id="19" name="Google Shape;19;p5"/>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0" name="Google Shape;20;p5"/>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1" name="Google Shape;21;p5"/>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sz="1400">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6" name="Google Shape;5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9" name="Google Shape;59;p1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0" name="Google Shape;6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3" name="Shape 63"/>
        <p:cNvGrpSpPr/>
        <p:nvPr/>
      </p:nvGrpSpPr>
      <p:grpSpPr>
        <a:xfrm>
          <a:off x="0" y="0"/>
          <a:ext cx="0" cy="0"/>
          <a:chOff x="0" y="0"/>
          <a:chExt cx="0" cy="0"/>
        </a:xfrm>
      </p:grpSpPr>
      <p:sp>
        <p:nvSpPr>
          <p:cNvPr id="64" name="Google Shape;64;p17"/>
          <p:cNvSpPr/>
          <p:nvPr/>
        </p:nvSpPr>
        <p:spPr>
          <a:xfrm flipH="1" rot="10800000">
            <a:off x="0" y="-32"/>
            <a:ext cx="9144000" cy="972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irco - flyer 1920 x 1080.jpg" id="65" name="Google Shape;65;p17"/>
          <p:cNvPicPr preferRelativeResize="0"/>
          <p:nvPr/>
        </p:nvPicPr>
        <p:blipFill rotWithShape="1">
          <a:blip r:embed="rId2">
            <a:alphaModFix/>
          </a:blip>
          <a:srcRect b="0" l="74632" r="0" t="18916"/>
          <a:stretch/>
        </p:blipFill>
        <p:spPr>
          <a:xfrm>
            <a:off x="6824452" y="972868"/>
            <a:ext cx="2319547" cy="4170631"/>
          </a:xfrm>
          <a:prstGeom prst="rect">
            <a:avLst/>
          </a:prstGeom>
          <a:noFill/>
          <a:ln>
            <a:noFill/>
          </a:ln>
        </p:spPr>
      </p:pic>
      <p:pic>
        <p:nvPicPr>
          <p:cNvPr id="66" name="Google Shape;66;p17"/>
          <p:cNvPicPr preferRelativeResize="0"/>
          <p:nvPr/>
        </p:nvPicPr>
        <p:blipFill rotWithShape="1">
          <a:blip r:embed="rId3">
            <a:alphaModFix/>
          </a:blip>
          <a:srcRect b="0" l="0" r="0" t="0"/>
          <a:stretch/>
        </p:blipFill>
        <p:spPr>
          <a:xfrm>
            <a:off x="6824451" y="972866"/>
            <a:ext cx="2322826" cy="41706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 name="Google Shape;24;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5" name="Google Shape;25;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8" name="Google Shape;2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2" name="Google Shape;3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p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 name="Google Shape;4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1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3" name="Google Shape;43;p1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4" name="Google Shape;4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1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7" name="Google Shape;4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1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1" name="Google Shape;51;p1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1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
        <p:nvSpPr>
          <p:cNvPr id="9" name="Google Shape;9;p4"/>
          <p:cNvSpPr/>
          <p:nvPr/>
        </p:nvSpPr>
        <p:spPr>
          <a:xfrm>
            <a:off x="0" y="0"/>
            <a:ext cx="3764756" cy="5143500"/>
          </a:xfrm>
          <a:custGeom>
            <a:rect b="b" l="l" r="r" t="t"/>
            <a:pathLst>
              <a:path extrusionOk="0" h="6858000" w="5019675">
                <a:moveTo>
                  <a:pt x="0" y="6858000"/>
                </a:moveTo>
                <a:lnTo>
                  <a:pt x="5019675" y="6858000"/>
                </a:lnTo>
                <a:lnTo>
                  <a:pt x="5019675" y="0"/>
                </a:lnTo>
                <a:lnTo>
                  <a:pt x="0" y="0"/>
                </a:lnTo>
                <a:lnTo>
                  <a:pt x="0" y="6858000"/>
                </a:lnTo>
                <a:close/>
              </a:path>
            </a:pathLst>
          </a:custGeom>
          <a:solidFill>
            <a:srgbClr val="FCF7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 name="Google Shape;10;p4"/>
          <p:cNvSpPr/>
          <p:nvPr/>
        </p:nvSpPr>
        <p:spPr>
          <a:xfrm>
            <a:off x="646300" y="158672"/>
            <a:ext cx="131444" cy="502920"/>
          </a:xfrm>
          <a:custGeom>
            <a:rect b="b" l="l" r="r" t="t"/>
            <a:pathLst>
              <a:path extrusionOk="0" h="670560" w="175259">
                <a:moveTo>
                  <a:pt x="0" y="0"/>
                </a:moveTo>
                <a:lnTo>
                  <a:pt x="175130" y="0"/>
                </a:lnTo>
                <a:lnTo>
                  <a:pt x="175130" y="670422"/>
                </a:lnTo>
                <a:lnTo>
                  <a:pt x="0" y="670422"/>
                </a:lnTo>
                <a:lnTo>
                  <a:pt x="0" y="0"/>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 name="Google Shape;11;p4"/>
          <p:cNvSpPr/>
          <p:nvPr/>
        </p:nvSpPr>
        <p:spPr>
          <a:xfrm>
            <a:off x="834753" y="158672"/>
            <a:ext cx="361950" cy="502920"/>
          </a:xfrm>
          <a:custGeom>
            <a:rect b="b" l="l" r="r" t="t"/>
            <a:pathLst>
              <a:path extrusionOk="0" h="670560" w="482600">
                <a:moveTo>
                  <a:pt x="274160" y="0"/>
                </a:moveTo>
                <a:lnTo>
                  <a:pt x="0" y="0"/>
                </a:lnTo>
                <a:lnTo>
                  <a:pt x="0" y="670422"/>
                </a:lnTo>
                <a:lnTo>
                  <a:pt x="175130" y="670422"/>
                </a:lnTo>
                <a:lnTo>
                  <a:pt x="175130" y="402074"/>
                </a:lnTo>
                <a:lnTo>
                  <a:pt x="439912" y="402074"/>
                </a:lnTo>
                <a:lnTo>
                  <a:pt x="439609" y="400975"/>
                </a:lnTo>
                <a:lnTo>
                  <a:pt x="419198" y="370397"/>
                </a:lnTo>
                <a:lnTo>
                  <a:pt x="387777" y="349866"/>
                </a:lnTo>
                <a:lnTo>
                  <a:pt x="343702" y="339907"/>
                </a:lnTo>
                <a:lnTo>
                  <a:pt x="343702" y="338034"/>
                </a:lnTo>
                <a:lnTo>
                  <a:pt x="386455" y="325329"/>
                </a:lnTo>
                <a:lnTo>
                  <a:pt x="418821" y="302308"/>
                </a:lnTo>
                <a:lnTo>
                  <a:pt x="431660" y="283676"/>
                </a:lnTo>
                <a:lnTo>
                  <a:pt x="175130" y="283676"/>
                </a:lnTo>
                <a:lnTo>
                  <a:pt x="175130" y="125933"/>
                </a:lnTo>
                <a:lnTo>
                  <a:pt x="453209" y="125933"/>
                </a:lnTo>
                <a:lnTo>
                  <a:pt x="440576" y="86326"/>
                </a:lnTo>
                <a:lnTo>
                  <a:pt x="416592" y="50539"/>
                </a:lnTo>
                <a:lnTo>
                  <a:pt x="381458" y="23342"/>
                </a:lnTo>
                <a:lnTo>
                  <a:pt x="334280" y="6055"/>
                </a:lnTo>
                <a:lnTo>
                  <a:pt x="274160" y="0"/>
                </a:lnTo>
                <a:close/>
              </a:path>
              <a:path extrusionOk="0" h="670560" w="482600">
                <a:moveTo>
                  <a:pt x="439912" y="402074"/>
                </a:moveTo>
                <a:lnTo>
                  <a:pt x="221491" y="402074"/>
                </a:lnTo>
                <a:lnTo>
                  <a:pt x="248301" y="406335"/>
                </a:lnTo>
                <a:lnTo>
                  <a:pt x="266031" y="421403"/>
                </a:lnTo>
                <a:lnTo>
                  <a:pt x="275827" y="450704"/>
                </a:lnTo>
                <a:lnTo>
                  <a:pt x="278838" y="497667"/>
                </a:lnTo>
                <a:lnTo>
                  <a:pt x="278884" y="547653"/>
                </a:lnTo>
                <a:lnTo>
                  <a:pt x="279102" y="569735"/>
                </a:lnTo>
                <a:lnTo>
                  <a:pt x="280952" y="603884"/>
                </a:lnTo>
                <a:lnTo>
                  <a:pt x="285974" y="639438"/>
                </a:lnTo>
                <a:lnTo>
                  <a:pt x="295754" y="670422"/>
                </a:lnTo>
                <a:lnTo>
                  <a:pt x="482161" y="670422"/>
                </a:lnTo>
                <a:lnTo>
                  <a:pt x="482161" y="661051"/>
                </a:lnTo>
                <a:lnTo>
                  <a:pt x="474981" y="656514"/>
                </a:lnTo>
                <a:lnTo>
                  <a:pt x="469829" y="651448"/>
                </a:lnTo>
                <a:lnTo>
                  <a:pt x="455028" y="602127"/>
                </a:lnTo>
                <a:lnTo>
                  <a:pt x="453968" y="490169"/>
                </a:lnTo>
                <a:lnTo>
                  <a:pt x="450652" y="441074"/>
                </a:lnTo>
                <a:lnTo>
                  <a:pt x="439912" y="402074"/>
                </a:lnTo>
                <a:close/>
              </a:path>
              <a:path extrusionOk="0" h="670560" w="482600">
                <a:moveTo>
                  <a:pt x="453209" y="125933"/>
                </a:moveTo>
                <a:lnTo>
                  <a:pt x="208961" y="125933"/>
                </a:lnTo>
                <a:lnTo>
                  <a:pt x="242960" y="130443"/>
                </a:lnTo>
                <a:lnTo>
                  <a:pt x="266120" y="144469"/>
                </a:lnTo>
                <a:lnTo>
                  <a:pt x="279349" y="168751"/>
                </a:lnTo>
                <a:lnTo>
                  <a:pt x="283558" y="204032"/>
                </a:lnTo>
                <a:lnTo>
                  <a:pt x="279100" y="236639"/>
                </a:lnTo>
                <a:lnTo>
                  <a:pt x="265535" y="261776"/>
                </a:lnTo>
                <a:lnTo>
                  <a:pt x="242572" y="277953"/>
                </a:lnTo>
                <a:lnTo>
                  <a:pt x="209922" y="283676"/>
                </a:lnTo>
                <a:lnTo>
                  <a:pt x="431660" y="283676"/>
                </a:lnTo>
                <a:lnTo>
                  <a:pt x="441309" y="269674"/>
                </a:lnTo>
                <a:lnTo>
                  <a:pt x="454428" y="228132"/>
                </a:lnTo>
                <a:lnTo>
                  <a:pt x="458688" y="178388"/>
                </a:lnTo>
                <a:lnTo>
                  <a:pt x="454309" y="129383"/>
                </a:lnTo>
                <a:lnTo>
                  <a:pt x="453209" y="125933"/>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 name="Google Shape;12;p4"/>
          <p:cNvSpPr/>
          <p:nvPr/>
        </p:nvSpPr>
        <p:spPr>
          <a:xfrm>
            <a:off x="1225288" y="149086"/>
            <a:ext cx="347185" cy="522922"/>
          </a:xfrm>
          <a:custGeom>
            <a:rect b="b" l="l" r="r" t="t"/>
            <a:pathLst>
              <a:path extrusionOk="0" h="697230" w="462914">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extrusionOk="0" h="697230" w="462914">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extrusionOk="0" h="697230" w="462914">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 name="Google Shape;13;p4"/>
          <p:cNvSpPr/>
          <p:nvPr/>
        </p:nvSpPr>
        <p:spPr>
          <a:xfrm>
            <a:off x="1604545" y="149086"/>
            <a:ext cx="360521" cy="522446"/>
          </a:xfrm>
          <a:custGeom>
            <a:rect b="b" l="l" r="r" t="t"/>
            <a:pathLst>
              <a:path extrusionOk="0" h="696594" w="480694">
                <a:moveTo>
                  <a:pt x="240328" y="0"/>
                </a:moveTo>
                <a:lnTo>
                  <a:pt x="194401" y="2458"/>
                </a:lnTo>
                <a:lnTo>
                  <a:pt x="154048" y="9999"/>
                </a:lnTo>
                <a:lnTo>
                  <a:pt x="89056" y="41335"/>
                </a:lnTo>
                <a:lnTo>
                  <a:pt x="43328" y="96014"/>
                </a:lnTo>
                <a:lnTo>
                  <a:pt x="27055" y="132734"/>
                </a:lnTo>
                <a:lnTo>
                  <a:pt x="14839" y="176042"/>
                </a:lnTo>
                <a:lnTo>
                  <a:pt x="6426" y="226188"/>
                </a:lnTo>
                <a:lnTo>
                  <a:pt x="1564" y="283424"/>
                </a:lnTo>
                <a:lnTo>
                  <a:pt x="0" y="348000"/>
                </a:lnTo>
                <a:lnTo>
                  <a:pt x="1564" y="412655"/>
                </a:lnTo>
                <a:lnTo>
                  <a:pt x="6426" y="469956"/>
                </a:lnTo>
                <a:lnTo>
                  <a:pt x="14839" y="520155"/>
                </a:lnTo>
                <a:lnTo>
                  <a:pt x="27055" y="563504"/>
                </a:lnTo>
                <a:lnTo>
                  <a:pt x="43328" y="600255"/>
                </a:lnTo>
                <a:lnTo>
                  <a:pt x="89056" y="654972"/>
                </a:lnTo>
                <a:lnTo>
                  <a:pt x="154048" y="686323"/>
                </a:lnTo>
                <a:lnTo>
                  <a:pt x="194401" y="693867"/>
                </a:lnTo>
                <a:lnTo>
                  <a:pt x="240328" y="696325"/>
                </a:lnTo>
                <a:lnTo>
                  <a:pt x="286238" y="693867"/>
                </a:lnTo>
                <a:lnTo>
                  <a:pt x="326560" y="686323"/>
                </a:lnTo>
                <a:lnTo>
                  <a:pt x="391469" y="654972"/>
                </a:lnTo>
                <a:lnTo>
                  <a:pt x="437101" y="600255"/>
                </a:lnTo>
                <a:lnTo>
                  <a:pt x="446822" y="578239"/>
                </a:lnTo>
                <a:lnTo>
                  <a:pt x="240328" y="578239"/>
                </a:lnTo>
                <a:lnTo>
                  <a:pt x="217335" y="573767"/>
                </a:lnTo>
                <a:lnTo>
                  <a:pt x="190620" y="531067"/>
                </a:lnTo>
                <a:lnTo>
                  <a:pt x="184549" y="488222"/>
                </a:lnTo>
                <a:lnTo>
                  <a:pt x="181768" y="427969"/>
                </a:lnTo>
                <a:lnTo>
                  <a:pt x="181102" y="348000"/>
                </a:lnTo>
                <a:lnTo>
                  <a:pt x="181768" y="268056"/>
                </a:lnTo>
                <a:lnTo>
                  <a:pt x="184549" y="207860"/>
                </a:lnTo>
                <a:lnTo>
                  <a:pt x="190620" y="165088"/>
                </a:lnTo>
                <a:lnTo>
                  <a:pt x="217335" y="122514"/>
                </a:lnTo>
                <a:lnTo>
                  <a:pt x="240328" y="118065"/>
                </a:lnTo>
                <a:lnTo>
                  <a:pt x="446846" y="118065"/>
                </a:lnTo>
                <a:lnTo>
                  <a:pt x="437101" y="96014"/>
                </a:lnTo>
                <a:lnTo>
                  <a:pt x="391469" y="41335"/>
                </a:lnTo>
                <a:lnTo>
                  <a:pt x="326560" y="9999"/>
                </a:lnTo>
                <a:lnTo>
                  <a:pt x="286238" y="2458"/>
                </a:lnTo>
                <a:lnTo>
                  <a:pt x="240328" y="0"/>
                </a:lnTo>
                <a:close/>
              </a:path>
              <a:path extrusionOk="0" h="696594" w="480694">
                <a:moveTo>
                  <a:pt x="446846" y="118065"/>
                </a:moveTo>
                <a:lnTo>
                  <a:pt x="240328" y="118065"/>
                </a:lnTo>
                <a:lnTo>
                  <a:pt x="263305" y="122514"/>
                </a:lnTo>
                <a:lnTo>
                  <a:pt x="279471" y="137414"/>
                </a:lnTo>
                <a:lnTo>
                  <a:pt x="290000" y="165088"/>
                </a:lnTo>
                <a:lnTo>
                  <a:pt x="296068" y="207860"/>
                </a:lnTo>
                <a:lnTo>
                  <a:pt x="298847" y="268056"/>
                </a:lnTo>
                <a:lnTo>
                  <a:pt x="299513" y="348000"/>
                </a:lnTo>
                <a:lnTo>
                  <a:pt x="298847" y="427969"/>
                </a:lnTo>
                <a:lnTo>
                  <a:pt x="296068" y="488222"/>
                </a:lnTo>
                <a:lnTo>
                  <a:pt x="290000" y="531067"/>
                </a:lnTo>
                <a:lnTo>
                  <a:pt x="263305" y="573767"/>
                </a:lnTo>
                <a:lnTo>
                  <a:pt x="240328" y="578239"/>
                </a:lnTo>
                <a:lnTo>
                  <a:pt x="446822" y="578239"/>
                </a:lnTo>
                <a:lnTo>
                  <a:pt x="465504" y="520155"/>
                </a:lnTo>
                <a:lnTo>
                  <a:pt x="473884" y="469956"/>
                </a:lnTo>
                <a:lnTo>
                  <a:pt x="478725" y="412655"/>
                </a:lnTo>
                <a:lnTo>
                  <a:pt x="480281" y="348000"/>
                </a:lnTo>
                <a:lnTo>
                  <a:pt x="478725" y="283424"/>
                </a:lnTo>
                <a:lnTo>
                  <a:pt x="473884" y="226188"/>
                </a:lnTo>
                <a:lnTo>
                  <a:pt x="465504" y="176042"/>
                </a:lnTo>
                <a:lnTo>
                  <a:pt x="453328" y="132734"/>
                </a:lnTo>
                <a:lnTo>
                  <a:pt x="446846" y="118065"/>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4" name="Google Shape;14;p4"/>
          <p:cNvSpPr/>
          <p:nvPr/>
        </p:nvSpPr>
        <p:spPr>
          <a:xfrm>
            <a:off x="0" y="1042988"/>
            <a:ext cx="9144000" cy="4100513"/>
          </a:xfrm>
          <a:custGeom>
            <a:rect b="b" l="l" r="r" t="t"/>
            <a:pathLst>
              <a:path extrusionOk="0" h="5467350" w="12192000">
                <a:moveTo>
                  <a:pt x="0" y="5467350"/>
                </a:moveTo>
                <a:lnTo>
                  <a:pt x="12192000" y="5467350"/>
                </a:lnTo>
                <a:lnTo>
                  <a:pt x="12192000" y="0"/>
                </a:lnTo>
                <a:lnTo>
                  <a:pt x="0" y="0"/>
                </a:lnTo>
                <a:lnTo>
                  <a:pt x="0" y="5467350"/>
                </a:lnTo>
                <a:close/>
              </a:path>
            </a:pathLst>
          </a:custGeom>
          <a:solidFill>
            <a:srgbClr val="FCF7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 name="Google Shape;15;p4"/>
          <p:cNvSpPr/>
          <p:nvPr/>
        </p:nvSpPr>
        <p:spPr>
          <a:xfrm>
            <a:off x="242113" y="148686"/>
            <a:ext cx="347185" cy="522922"/>
          </a:xfrm>
          <a:custGeom>
            <a:rect b="b" l="l" r="r" t="t"/>
            <a:pathLst>
              <a:path extrusionOk="0" h="697230" w="462914">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extrusionOk="0" h="697230" w="462914">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extrusionOk="0" h="697230" w="462914">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circonl.nl/international" TargetMode="External"/><Relationship Id="rId4" Type="http://schemas.openxmlformats.org/officeDocument/2006/relationships/hyperlink" Target="https://www.circonl.nl/" TargetMode="External"/><Relationship Id="rId5" Type="http://schemas.openxmlformats.org/officeDocument/2006/relationships/image" Target="../media/image2.png"/><Relationship Id="rId6" Type="http://schemas.openxmlformats.org/officeDocument/2006/relationships/image" Target="../media/image7.jpg"/><Relationship Id="rId7"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hyperlink" Target="http://www.circonl.nl/internationa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8"/>
          <p:cNvSpPr/>
          <p:nvPr/>
        </p:nvSpPr>
        <p:spPr>
          <a:xfrm>
            <a:off x="646300" y="158672"/>
            <a:ext cx="131444" cy="502920"/>
          </a:xfrm>
          <a:custGeom>
            <a:rect b="b" l="l" r="r" t="t"/>
            <a:pathLst>
              <a:path extrusionOk="0" h="670560" w="175259">
                <a:moveTo>
                  <a:pt x="0" y="0"/>
                </a:moveTo>
                <a:lnTo>
                  <a:pt x="175130" y="0"/>
                </a:lnTo>
                <a:lnTo>
                  <a:pt x="175130" y="670422"/>
                </a:lnTo>
                <a:lnTo>
                  <a:pt x="0" y="670422"/>
                </a:lnTo>
                <a:lnTo>
                  <a:pt x="0" y="0"/>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 name="Google Shape;72;p18"/>
          <p:cNvSpPr/>
          <p:nvPr/>
        </p:nvSpPr>
        <p:spPr>
          <a:xfrm>
            <a:off x="834753" y="158672"/>
            <a:ext cx="361950" cy="502920"/>
          </a:xfrm>
          <a:custGeom>
            <a:rect b="b" l="l" r="r" t="t"/>
            <a:pathLst>
              <a:path extrusionOk="0" h="670560" w="482600">
                <a:moveTo>
                  <a:pt x="274160" y="0"/>
                </a:moveTo>
                <a:lnTo>
                  <a:pt x="0" y="0"/>
                </a:lnTo>
                <a:lnTo>
                  <a:pt x="0" y="670422"/>
                </a:lnTo>
                <a:lnTo>
                  <a:pt x="175130" y="670422"/>
                </a:lnTo>
                <a:lnTo>
                  <a:pt x="175130" y="402074"/>
                </a:lnTo>
                <a:lnTo>
                  <a:pt x="439912" y="402074"/>
                </a:lnTo>
                <a:lnTo>
                  <a:pt x="439609" y="400975"/>
                </a:lnTo>
                <a:lnTo>
                  <a:pt x="419198" y="370397"/>
                </a:lnTo>
                <a:lnTo>
                  <a:pt x="387777" y="349866"/>
                </a:lnTo>
                <a:lnTo>
                  <a:pt x="343702" y="339907"/>
                </a:lnTo>
                <a:lnTo>
                  <a:pt x="343702" y="338034"/>
                </a:lnTo>
                <a:lnTo>
                  <a:pt x="386455" y="325329"/>
                </a:lnTo>
                <a:lnTo>
                  <a:pt x="418821" y="302308"/>
                </a:lnTo>
                <a:lnTo>
                  <a:pt x="431660" y="283676"/>
                </a:lnTo>
                <a:lnTo>
                  <a:pt x="175130" y="283676"/>
                </a:lnTo>
                <a:lnTo>
                  <a:pt x="175130" y="125933"/>
                </a:lnTo>
                <a:lnTo>
                  <a:pt x="453209" y="125933"/>
                </a:lnTo>
                <a:lnTo>
                  <a:pt x="440576" y="86326"/>
                </a:lnTo>
                <a:lnTo>
                  <a:pt x="416592" y="50539"/>
                </a:lnTo>
                <a:lnTo>
                  <a:pt x="381458" y="23342"/>
                </a:lnTo>
                <a:lnTo>
                  <a:pt x="334280" y="6055"/>
                </a:lnTo>
                <a:lnTo>
                  <a:pt x="274160" y="0"/>
                </a:lnTo>
                <a:close/>
              </a:path>
              <a:path extrusionOk="0" h="670560" w="482600">
                <a:moveTo>
                  <a:pt x="439912" y="402074"/>
                </a:moveTo>
                <a:lnTo>
                  <a:pt x="221491" y="402074"/>
                </a:lnTo>
                <a:lnTo>
                  <a:pt x="248301" y="406335"/>
                </a:lnTo>
                <a:lnTo>
                  <a:pt x="266031" y="421403"/>
                </a:lnTo>
                <a:lnTo>
                  <a:pt x="275827" y="450704"/>
                </a:lnTo>
                <a:lnTo>
                  <a:pt x="278838" y="497667"/>
                </a:lnTo>
                <a:lnTo>
                  <a:pt x="278884" y="547653"/>
                </a:lnTo>
                <a:lnTo>
                  <a:pt x="279102" y="569735"/>
                </a:lnTo>
                <a:lnTo>
                  <a:pt x="280952" y="603884"/>
                </a:lnTo>
                <a:lnTo>
                  <a:pt x="285974" y="639438"/>
                </a:lnTo>
                <a:lnTo>
                  <a:pt x="295754" y="670422"/>
                </a:lnTo>
                <a:lnTo>
                  <a:pt x="482161" y="670422"/>
                </a:lnTo>
                <a:lnTo>
                  <a:pt x="482161" y="661051"/>
                </a:lnTo>
                <a:lnTo>
                  <a:pt x="474981" y="656514"/>
                </a:lnTo>
                <a:lnTo>
                  <a:pt x="469829" y="651448"/>
                </a:lnTo>
                <a:lnTo>
                  <a:pt x="455028" y="602127"/>
                </a:lnTo>
                <a:lnTo>
                  <a:pt x="453968" y="490169"/>
                </a:lnTo>
                <a:lnTo>
                  <a:pt x="450652" y="441074"/>
                </a:lnTo>
                <a:lnTo>
                  <a:pt x="439912" y="402074"/>
                </a:lnTo>
                <a:close/>
              </a:path>
              <a:path extrusionOk="0" h="670560" w="482600">
                <a:moveTo>
                  <a:pt x="453209" y="125933"/>
                </a:moveTo>
                <a:lnTo>
                  <a:pt x="208961" y="125933"/>
                </a:lnTo>
                <a:lnTo>
                  <a:pt x="242960" y="130443"/>
                </a:lnTo>
                <a:lnTo>
                  <a:pt x="266120" y="144469"/>
                </a:lnTo>
                <a:lnTo>
                  <a:pt x="279349" y="168751"/>
                </a:lnTo>
                <a:lnTo>
                  <a:pt x="283558" y="204032"/>
                </a:lnTo>
                <a:lnTo>
                  <a:pt x="279100" y="236639"/>
                </a:lnTo>
                <a:lnTo>
                  <a:pt x="265535" y="261776"/>
                </a:lnTo>
                <a:lnTo>
                  <a:pt x="242572" y="277953"/>
                </a:lnTo>
                <a:lnTo>
                  <a:pt x="209922" y="283676"/>
                </a:lnTo>
                <a:lnTo>
                  <a:pt x="431660" y="283676"/>
                </a:lnTo>
                <a:lnTo>
                  <a:pt x="441309" y="269674"/>
                </a:lnTo>
                <a:lnTo>
                  <a:pt x="454428" y="228132"/>
                </a:lnTo>
                <a:lnTo>
                  <a:pt x="458688" y="178388"/>
                </a:lnTo>
                <a:lnTo>
                  <a:pt x="454309" y="129383"/>
                </a:lnTo>
                <a:lnTo>
                  <a:pt x="453209" y="125933"/>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 name="Google Shape;73;p18"/>
          <p:cNvSpPr/>
          <p:nvPr/>
        </p:nvSpPr>
        <p:spPr>
          <a:xfrm>
            <a:off x="1225288" y="149086"/>
            <a:ext cx="347185" cy="522922"/>
          </a:xfrm>
          <a:custGeom>
            <a:rect b="b" l="l" r="r" t="t"/>
            <a:pathLst>
              <a:path extrusionOk="0" h="697230" w="462914">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extrusionOk="0" h="697230" w="462914">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extrusionOk="0" h="697230" w="462914">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 name="Google Shape;74;p18"/>
          <p:cNvSpPr/>
          <p:nvPr/>
        </p:nvSpPr>
        <p:spPr>
          <a:xfrm>
            <a:off x="1604545" y="149086"/>
            <a:ext cx="360521" cy="522446"/>
          </a:xfrm>
          <a:custGeom>
            <a:rect b="b" l="l" r="r" t="t"/>
            <a:pathLst>
              <a:path extrusionOk="0" h="696594" w="480694">
                <a:moveTo>
                  <a:pt x="240328" y="0"/>
                </a:moveTo>
                <a:lnTo>
                  <a:pt x="194401" y="2458"/>
                </a:lnTo>
                <a:lnTo>
                  <a:pt x="154048" y="9999"/>
                </a:lnTo>
                <a:lnTo>
                  <a:pt x="89056" y="41335"/>
                </a:lnTo>
                <a:lnTo>
                  <a:pt x="43328" y="96014"/>
                </a:lnTo>
                <a:lnTo>
                  <a:pt x="27055" y="132734"/>
                </a:lnTo>
                <a:lnTo>
                  <a:pt x="14839" y="176042"/>
                </a:lnTo>
                <a:lnTo>
                  <a:pt x="6426" y="226188"/>
                </a:lnTo>
                <a:lnTo>
                  <a:pt x="1564" y="283424"/>
                </a:lnTo>
                <a:lnTo>
                  <a:pt x="0" y="348000"/>
                </a:lnTo>
                <a:lnTo>
                  <a:pt x="1564" y="412655"/>
                </a:lnTo>
                <a:lnTo>
                  <a:pt x="6426" y="469956"/>
                </a:lnTo>
                <a:lnTo>
                  <a:pt x="14839" y="520155"/>
                </a:lnTo>
                <a:lnTo>
                  <a:pt x="27055" y="563504"/>
                </a:lnTo>
                <a:lnTo>
                  <a:pt x="43328" y="600255"/>
                </a:lnTo>
                <a:lnTo>
                  <a:pt x="89056" y="654972"/>
                </a:lnTo>
                <a:lnTo>
                  <a:pt x="154048" y="686323"/>
                </a:lnTo>
                <a:lnTo>
                  <a:pt x="194401" y="693867"/>
                </a:lnTo>
                <a:lnTo>
                  <a:pt x="240328" y="696325"/>
                </a:lnTo>
                <a:lnTo>
                  <a:pt x="286238" y="693867"/>
                </a:lnTo>
                <a:lnTo>
                  <a:pt x="326560" y="686323"/>
                </a:lnTo>
                <a:lnTo>
                  <a:pt x="391469" y="654972"/>
                </a:lnTo>
                <a:lnTo>
                  <a:pt x="437101" y="600255"/>
                </a:lnTo>
                <a:lnTo>
                  <a:pt x="446822" y="578239"/>
                </a:lnTo>
                <a:lnTo>
                  <a:pt x="240328" y="578239"/>
                </a:lnTo>
                <a:lnTo>
                  <a:pt x="217335" y="573767"/>
                </a:lnTo>
                <a:lnTo>
                  <a:pt x="190620" y="531067"/>
                </a:lnTo>
                <a:lnTo>
                  <a:pt x="184549" y="488222"/>
                </a:lnTo>
                <a:lnTo>
                  <a:pt x="181768" y="427969"/>
                </a:lnTo>
                <a:lnTo>
                  <a:pt x="181102" y="348000"/>
                </a:lnTo>
                <a:lnTo>
                  <a:pt x="181768" y="268056"/>
                </a:lnTo>
                <a:lnTo>
                  <a:pt x="184549" y="207860"/>
                </a:lnTo>
                <a:lnTo>
                  <a:pt x="190620" y="165088"/>
                </a:lnTo>
                <a:lnTo>
                  <a:pt x="217335" y="122514"/>
                </a:lnTo>
                <a:lnTo>
                  <a:pt x="240328" y="118065"/>
                </a:lnTo>
                <a:lnTo>
                  <a:pt x="446846" y="118065"/>
                </a:lnTo>
                <a:lnTo>
                  <a:pt x="437101" y="96014"/>
                </a:lnTo>
                <a:lnTo>
                  <a:pt x="391469" y="41335"/>
                </a:lnTo>
                <a:lnTo>
                  <a:pt x="326560" y="9999"/>
                </a:lnTo>
                <a:lnTo>
                  <a:pt x="286238" y="2458"/>
                </a:lnTo>
                <a:lnTo>
                  <a:pt x="240328" y="0"/>
                </a:lnTo>
                <a:close/>
              </a:path>
              <a:path extrusionOk="0" h="696594" w="480694">
                <a:moveTo>
                  <a:pt x="446846" y="118065"/>
                </a:moveTo>
                <a:lnTo>
                  <a:pt x="240328" y="118065"/>
                </a:lnTo>
                <a:lnTo>
                  <a:pt x="263305" y="122514"/>
                </a:lnTo>
                <a:lnTo>
                  <a:pt x="279471" y="137414"/>
                </a:lnTo>
                <a:lnTo>
                  <a:pt x="290000" y="165088"/>
                </a:lnTo>
                <a:lnTo>
                  <a:pt x="296068" y="207860"/>
                </a:lnTo>
                <a:lnTo>
                  <a:pt x="298847" y="268056"/>
                </a:lnTo>
                <a:lnTo>
                  <a:pt x="299513" y="348000"/>
                </a:lnTo>
                <a:lnTo>
                  <a:pt x="298847" y="427969"/>
                </a:lnTo>
                <a:lnTo>
                  <a:pt x="296068" y="488222"/>
                </a:lnTo>
                <a:lnTo>
                  <a:pt x="290000" y="531067"/>
                </a:lnTo>
                <a:lnTo>
                  <a:pt x="263305" y="573767"/>
                </a:lnTo>
                <a:lnTo>
                  <a:pt x="240328" y="578239"/>
                </a:lnTo>
                <a:lnTo>
                  <a:pt x="446822" y="578239"/>
                </a:lnTo>
                <a:lnTo>
                  <a:pt x="465504" y="520155"/>
                </a:lnTo>
                <a:lnTo>
                  <a:pt x="473884" y="469956"/>
                </a:lnTo>
                <a:lnTo>
                  <a:pt x="478725" y="412655"/>
                </a:lnTo>
                <a:lnTo>
                  <a:pt x="480281" y="348000"/>
                </a:lnTo>
                <a:lnTo>
                  <a:pt x="478725" y="283424"/>
                </a:lnTo>
                <a:lnTo>
                  <a:pt x="473884" y="226188"/>
                </a:lnTo>
                <a:lnTo>
                  <a:pt x="465504" y="176042"/>
                </a:lnTo>
                <a:lnTo>
                  <a:pt x="453328" y="132734"/>
                </a:lnTo>
                <a:lnTo>
                  <a:pt x="446846" y="118065"/>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 name="Google Shape;75;p18"/>
          <p:cNvSpPr/>
          <p:nvPr/>
        </p:nvSpPr>
        <p:spPr>
          <a:xfrm>
            <a:off x="-100012" y="1042987"/>
            <a:ext cx="9144000" cy="4100513"/>
          </a:xfrm>
          <a:custGeom>
            <a:rect b="b" l="l" r="r" t="t"/>
            <a:pathLst>
              <a:path extrusionOk="0" h="5467350" w="12192000">
                <a:moveTo>
                  <a:pt x="0" y="5467350"/>
                </a:moveTo>
                <a:lnTo>
                  <a:pt x="12192000" y="5467350"/>
                </a:lnTo>
                <a:lnTo>
                  <a:pt x="12192000" y="0"/>
                </a:lnTo>
                <a:lnTo>
                  <a:pt x="0" y="0"/>
                </a:lnTo>
                <a:lnTo>
                  <a:pt x="0" y="5467350"/>
                </a:lnTo>
                <a:close/>
              </a:path>
            </a:pathLst>
          </a:custGeom>
          <a:solidFill>
            <a:srgbClr val="FCF7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 name="Google Shape;76;p18"/>
          <p:cNvSpPr txBox="1"/>
          <p:nvPr>
            <p:ph type="title"/>
          </p:nvPr>
        </p:nvSpPr>
        <p:spPr>
          <a:xfrm>
            <a:off x="4078741" y="253930"/>
            <a:ext cx="4891690" cy="566494"/>
          </a:xfrm>
          <a:prstGeom prst="rect">
            <a:avLst/>
          </a:prstGeom>
          <a:noFill/>
          <a:ln>
            <a:noFill/>
          </a:ln>
        </p:spPr>
        <p:txBody>
          <a:bodyPr anchorCtr="0" anchor="t" bIns="0" lIns="0" spcFirstLastPara="1" rIns="0" wrap="square" tIns="12375">
            <a:spAutoFit/>
          </a:bodyPr>
          <a:lstStyle/>
          <a:p>
            <a:pPr indent="0" lvl="0" marL="0" rtl="0" algn="l">
              <a:lnSpc>
                <a:spcPct val="100000"/>
              </a:lnSpc>
              <a:spcBef>
                <a:spcPts val="0"/>
              </a:spcBef>
              <a:spcAft>
                <a:spcPts val="0"/>
              </a:spcAft>
              <a:buSzPts val="2800"/>
              <a:buNone/>
            </a:pPr>
            <a:r>
              <a:rPr b="0" i="1" lang="nl-NL" sz="900" u="sng">
                <a:solidFill>
                  <a:schemeClr val="hlink"/>
                </a:solidFill>
                <a:latin typeface="Arial"/>
                <a:ea typeface="Arial"/>
                <a:cs typeface="Arial"/>
                <a:sym typeface="Arial"/>
                <a:hlinkClick r:id="rId3"/>
              </a:rPr>
              <a:t>CIRCO</a:t>
            </a:r>
            <a:r>
              <a:rPr b="0" i="1" lang="nl-NL" sz="900" u="sng">
                <a:solidFill>
                  <a:schemeClr val="hlink"/>
                </a:solidFill>
                <a:latin typeface="Arial"/>
                <a:ea typeface="Arial"/>
                <a:cs typeface="Arial"/>
                <a:sym typeface="Arial"/>
                <a:hlinkClick r:id="rId4"/>
              </a:rPr>
              <a:t> </a:t>
            </a:r>
            <a:r>
              <a:rPr b="0" i="1" lang="nl-NL" sz="900"/>
              <a:t>accelerates the development towards a circular economy, with design as the driving force. During a Track, participants are extensively acquainted with the possibilities of circular design and entrepreneurship for their business. Participants explore opportunities and take concrete first steps in the development of new products, services and business models.</a:t>
            </a:r>
            <a:endParaRPr b="0" i="1" sz="1200">
              <a:latin typeface="Arial"/>
              <a:ea typeface="Arial"/>
              <a:cs typeface="Arial"/>
              <a:sym typeface="Arial"/>
            </a:endParaRPr>
          </a:p>
        </p:txBody>
      </p:sp>
      <p:sp>
        <p:nvSpPr>
          <p:cNvPr id="77" name="Google Shape;77;p18"/>
          <p:cNvSpPr txBox="1"/>
          <p:nvPr/>
        </p:nvSpPr>
        <p:spPr>
          <a:xfrm>
            <a:off x="299536" y="1209272"/>
            <a:ext cx="5677500" cy="381828"/>
          </a:xfrm>
          <a:prstGeom prst="rect">
            <a:avLst/>
          </a:prstGeom>
          <a:noFill/>
          <a:ln>
            <a:noFill/>
          </a:ln>
        </p:spPr>
        <p:txBody>
          <a:bodyPr anchorCtr="0" anchor="t" bIns="0" lIns="0" spcFirstLastPara="1" rIns="0" wrap="square" tIns="12375">
            <a:spAutoFit/>
          </a:bodyPr>
          <a:lstStyle/>
          <a:p>
            <a:pPr indent="0" lvl="0" marL="12700" marR="0" rtl="0" algn="l">
              <a:lnSpc>
                <a:spcPct val="100000"/>
              </a:lnSpc>
              <a:spcBef>
                <a:spcPts val="0"/>
              </a:spcBef>
              <a:spcAft>
                <a:spcPts val="0"/>
              </a:spcAft>
              <a:buClr>
                <a:srgbClr val="000000"/>
              </a:buClr>
              <a:buSzPts val="2400"/>
              <a:buFont typeface="Arial"/>
              <a:buNone/>
            </a:pPr>
            <a:r>
              <a:rPr b="1" i="0" lang="nl-NL" sz="2400" u="none" cap="none" strike="noStrike">
                <a:solidFill>
                  <a:schemeClr val="dk1"/>
                </a:solidFill>
                <a:latin typeface="Arial"/>
                <a:ea typeface="Arial"/>
                <a:cs typeface="Arial"/>
                <a:sym typeface="Arial"/>
              </a:rPr>
              <a:t>What does the CIRCO method entail?</a:t>
            </a:r>
            <a:endParaRPr b="0" i="0" sz="2400" u="none" cap="none" strike="noStrike">
              <a:solidFill>
                <a:schemeClr val="dk1"/>
              </a:solidFill>
              <a:latin typeface="Arial"/>
              <a:ea typeface="Arial"/>
              <a:cs typeface="Arial"/>
              <a:sym typeface="Arial"/>
            </a:endParaRPr>
          </a:p>
        </p:txBody>
      </p:sp>
      <p:sp>
        <p:nvSpPr>
          <p:cNvPr id="78" name="Google Shape;78;p18"/>
          <p:cNvSpPr/>
          <p:nvPr/>
        </p:nvSpPr>
        <p:spPr>
          <a:xfrm>
            <a:off x="4510027" y="1600606"/>
            <a:ext cx="1308734" cy="41910"/>
          </a:xfrm>
          <a:custGeom>
            <a:rect b="b" l="l" r="r" t="t"/>
            <a:pathLst>
              <a:path extrusionOk="0" h="55880" w="1744979">
                <a:moveTo>
                  <a:pt x="1736613" y="24961"/>
                </a:moveTo>
                <a:lnTo>
                  <a:pt x="987380" y="24961"/>
                </a:lnTo>
                <a:lnTo>
                  <a:pt x="967970" y="28348"/>
                </a:lnTo>
                <a:lnTo>
                  <a:pt x="913416" y="35425"/>
                </a:lnTo>
                <a:lnTo>
                  <a:pt x="893559" y="39305"/>
                </a:lnTo>
                <a:lnTo>
                  <a:pt x="905864" y="40258"/>
                </a:lnTo>
                <a:lnTo>
                  <a:pt x="914527" y="42219"/>
                </a:lnTo>
                <a:lnTo>
                  <a:pt x="919813" y="45861"/>
                </a:lnTo>
                <a:lnTo>
                  <a:pt x="921990" y="51856"/>
                </a:lnTo>
                <a:lnTo>
                  <a:pt x="922937" y="53649"/>
                </a:lnTo>
                <a:lnTo>
                  <a:pt x="925780" y="53649"/>
                </a:lnTo>
                <a:lnTo>
                  <a:pt x="928624" y="54546"/>
                </a:lnTo>
                <a:lnTo>
                  <a:pt x="936205" y="55442"/>
                </a:lnTo>
                <a:lnTo>
                  <a:pt x="943786" y="55442"/>
                </a:lnTo>
                <a:lnTo>
                  <a:pt x="951368" y="54546"/>
                </a:lnTo>
                <a:lnTo>
                  <a:pt x="967005" y="52921"/>
                </a:lnTo>
                <a:lnTo>
                  <a:pt x="1013915" y="47374"/>
                </a:lnTo>
                <a:lnTo>
                  <a:pt x="1089374" y="42331"/>
                </a:lnTo>
                <a:lnTo>
                  <a:pt x="1165544" y="39305"/>
                </a:lnTo>
                <a:lnTo>
                  <a:pt x="1270003" y="37288"/>
                </a:lnTo>
                <a:lnTo>
                  <a:pt x="1387802" y="37288"/>
                </a:lnTo>
                <a:lnTo>
                  <a:pt x="1398562" y="37134"/>
                </a:lnTo>
                <a:lnTo>
                  <a:pt x="1542998" y="37134"/>
                </a:lnTo>
                <a:lnTo>
                  <a:pt x="1615504" y="35999"/>
                </a:lnTo>
                <a:lnTo>
                  <a:pt x="1661131" y="34823"/>
                </a:lnTo>
                <a:lnTo>
                  <a:pt x="1673241" y="34178"/>
                </a:lnTo>
                <a:lnTo>
                  <a:pt x="1685328" y="33702"/>
                </a:lnTo>
                <a:lnTo>
                  <a:pt x="1697415" y="33562"/>
                </a:lnTo>
                <a:lnTo>
                  <a:pt x="1722201" y="33562"/>
                </a:lnTo>
                <a:lnTo>
                  <a:pt x="1723677" y="32133"/>
                </a:lnTo>
                <a:lnTo>
                  <a:pt x="1733687" y="28337"/>
                </a:lnTo>
                <a:lnTo>
                  <a:pt x="1736875" y="27081"/>
                </a:lnTo>
                <a:lnTo>
                  <a:pt x="1736613" y="24961"/>
                </a:lnTo>
                <a:close/>
              </a:path>
              <a:path extrusionOk="0" h="55880" w="1744979">
                <a:moveTo>
                  <a:pt x="8736" y="11150"/>
                </a:moveTo>
                <a:lnTo>
                  <a:pt x="1436" y="12634"/>
                </a:lnTo>
                <a:lnTo>
                  <a:pt x="0" y="15800"/>
                </a:lnTo>
                <a:lnTo>
                  <a:pt x="2739" y="20479"/>
                </a:lnTo>
                <a:lnTo>
                  <a:pt x="9772" y="28953"/>
                </a:lnTo>
                <a:lnTo>
                  <a:pt x="18494" y="34487"/>
                </a:lnTo>
                <a:lnTo>
                  <a:pt x="31658" y="37498"/>
                </a:lnTo>
                <a:lnTo>
                  <a:pt x="52018" y="38409"/>
                </a:lnTo>
                <a:lnTo>
                  <a:pt x="76895" y="38101"/>
                </a:lnTo>
                <a:lnTo>
                  <a:pt x="101772" y="37288"/>
                </a:lnTo>
                <a:lnTo>
                  <a:pt x="151525" y="34823"/>
                </a:lnTo>
                <a:lnTo>
                  <a:pt x="296520" y="29444"/>
                </a:lnTo>
                <a:lnTo>
                  <a:pt x="932626" y="26754"/>
                </a:lnTo>
                <a:lnTo>
                  <a:pt x="987380" y="24961"/>
                </a:lnTo>
                <a:lnTo>
                  <a:pt x="1736613" y="24961"/>
                </a:lnTo>
                <a:lnTo>
                  <a:pt x="1736061" y="20479"/>
                </a:lnTo>
                <a:lnTo>
                  <a:pt x="1736061" y="18686"/>
                </a:lnTo>
                <a:lnTo>
                  <a:pt x="1736945" y="15100"/>
                </a:lnTo>
                <a:lnTo>
                  <a:pt x="1736060" y="14203"/>
                </a:lnTo>
                <a:lnTo>
                  <a:pt x="1732276" y="11878"/>
                </a:lnTo>
                <a:lnTo>
                  <a:pt x="41209" y="11878"/>
                </a:lnTo>
                <a:lnTo>
                  <a:pt x="8736" y="11150"/>
                </a:lnTo>
                <a:close/>
              </a:path>
              <a:path extrusionOk="0" h="55880" w="1744979">
                <a:moveTo>
                  <a:pt x="1387802" y="37288"/>
                </a:moveTo>
                <a:lnTo>
                  <a:pt x="1270003" y="37288"/>
                </a:lnTo>
                <a:lnTo>
                  <a:pt x="1355231" y="37890"/>
                </a:lnTo>
                <a:lnTo>
                  <a:pt x="1387802" y="37288"/>
                </a:lnTo>
                <a:close/>
              </a:path>
              <a:path extrusionOk="0" h="55880" w="1744979">
                <a:moveTo>
                  <a:pt x="1542998" y="37134"/>
                </a:moveTo>
                <a:lnTo>
                  <a:pt x="1398562" y="37134"/>
                </a:lnTo>
                <a:lnTo>
                  <a:pt x="1478291" y="37512"/>
                </a:lnTo>
                <a:lnTo>
                  <a:pt x="1542998" y="37134"/>
                </a:lnTo>
                <a:close/>
              </a:path>
              <a:path extrusionOk="0" h="55880" w="1744979">
                <a:moveTo>
                  <a:pt x="1722201" y="33562"/>
                </a:moveTo>
                <a:lnTo>
                  <a:pt x="1697415" y="33562"/>
                </a:lnTo>
                <a:lnTo>
                  <a:pt x="1709525" y="33926"/>
                </a:lnTo>
                <a:lnTo>
                  <a:pt x="1720898" y="34823"/>
                </a:lnTo>
                <a:lnTo>
                  <a:pt x="1722201" y="33562"/>
                </a:lnTo>
                <a:close/>
              </a:path>
              <a:path extrusionOk="0" h="55880" w="1744979">
                <a:moveTo>
                  <a:pt x="1744526" y="24065"/>
                </a:moveTo>
                <a:lnTo>
                  <a:pt x="1736875" y="27081"/>
                </a:lnTo>
                <a:lnTo>
                  <a:pt x="1736945" y="27651"/>
                </a:lnTo>
                <a:lnTo>
                  <a:pt x="1744526" y="24065"/>
                </a:lnTo>
                <a:close/>
              </a:path>
              <a:path extrusionOk="0" h="55880" w="1744979">
                <a:moveTo>
                  <a:pt x="932626" y="26754"/>
                </a:moveTo>
                <a:lnTo>
                  <a:pt x="921872" y="26800"/>
                </a:lnTo>
                <a:lnTo>
                  <a:pt x="929408" y="26852"/>
                </a:lnTo>
                <a:lnTo>
                  <a:pt x="932626" y="26754"/>
                </a:lnTo>
                <a:close/>
              </a:path>
              <a:path extrusionOk="0" h="55880" w="1744979">
                <a:moveTo>
                  <a:pt x="932626" y="26754"/>
                </a:moveTo>
                <a:lnTo>
                  <a:pt x="915356" y="26754"/>
                </a:lnTo>
                <a:lnTo>
                  <a:pt x="921872" y="26800"/>
                </a:lnTo>
                <a:lnTo>
                  <a:pt x="932626" y="26754"/>
                </a:lnTo>
                <a:close/>
              </a:path>
              <a:path extrusionOk="0" h="55880" w="1744979">
                <a:moveTo>
                  <a:pt x="1017306" y="378"/>
                </a:moveTo>
                <a:lnTo>
                  <a:pt x="363480" y="1933"/>
                </a:lnTo>
                <a:lnTo>
                  <a:pt x="332858" y="3165"/>
                </a:lnTo>
                <a:lnTo>
                  <a:pt x="317369" y="3445"/>
                </a:lnTo>
                <a:lnTo>
                  <a:pt x="295187" y="3599"/>
                </a:lnTo>
                <a:lnTo>
                  <a:pt x="272828" y="4006"/>
                </a:lnTo>
                <a:lnTo>
                  <a:pt x="108790" y="9567"/>
                </a:lnTo>
                <a:lnTo>
                  <a:pt x="93716" y="10617"/>
                </a:lnTo>
                <a:lnTo>
                  <a:pt x="58652" y="11738"/>
                </a:lnTo>
                <a:lnTo>
                  <a:pt x="41209" y="11878"/>
                </a:lnTo>
                <a:lnTo>
                  <a:pt x="1732276" y="11878"/>
                </a:lnTo>
                <a:lnTo>
                  <a:pt x="1729085" y="9917"/>
                </a:lnTo>
                <a:lnTo>
                  <a:pt x="1720060" y="7480"/>
                </a:lnTo>
                <a:lnTo>
                  <a:pt x="1710512" y="6465"/>
                </a:lnTo>
                <a:lnTo>
                  <a:pt x="1651868" y="6465"/>
                </a:lnTo>
                <a:lnTo>
                  <a:pt x="1557486" y="6006"/>
                </a:lnTo>
                <a:lnTo>
                  <a:pt x="1288343" y="1260"/>
                </a:lnTo>
                <a:lnTo>
                  <a:pt x="1232273" y="1148"/>
                </a:lnTo>
                <a:lnTo>
                  <a:pt x="1204399" y="756"/>
                </a:lnTo>
                <a:lnTo>
                  <a:pt x="1033816" y="756"/>
                </a:lnTo>
                <a:lnTo>
                  <a:pt x="1017306" y="378"/>
                </a:lnTo>
                <a:close/>
              </a:path>
              <a:path extrusionOk="0" h="55880" w="1744979">
                <a:moveTo>
                  <a:pt x="1699038" y="6135"/>
                </a:moveTo>
                <a:lnTo>
                  <a:pt x="1651868" y="6465"/>
                </a:lnTo>
                <a:lnTo>
                  <a:pt x="1710512" y="6465"/>
                </a:lnTo>
                <a:lnTo>
                  <a:pt x="1709780" y="6387"/>
                </a:lnTo>
                <a:lnTo>
                  <a:pt x="1699038" y="6135"/>
                </a:lnTo>
                <a:close/>
              </a:path>
              <a:path extrusionOk="0" h="55880" w="1744979">
                <a:moveTo>
                  <a:pt x="1161753" y="0"/>
                </a:moveTo>
                <a:lnTo>
                  <a:pt x="1033816" y="756"/>
                </a:lnTo>
                <a:lnTo>
                  <a:pt x="1204399" y="756"/>
                </a:lnTo>
                <a:lnTo>
                  <a:pt x="1161753" y="0"/>
                </a:lnTo>
                <a:close/>
              </a:path>
            </a:pathLst>
          </a:custGeom>
          <a:solidFill>
            <a:srgbClr val="221F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 name="Google Shape;79;p18"/>
          <p:cNvSpPr txBox="1"/>
          <p:nvPr/>
        </p:nvSpPr>
        <p:spPr>
          <a:xfrm>
            <a:off x="178331" y="2399673"/>
            <a:ext cx="2759399" cy="2379498"/>
          </a:xfrm>
          <a:prstGeom prst="rect">
            <a:avLst/>
          </a:prstGeom>
          <a:noFill/>
          <a:ln>
            <a:noFill/>
          </a:ln>
        </p:spPr>
        <p:txBody>
          <a:bodyPr anchorCtr="0" anchor="t" bIns="0" lIns="0" spcFirstLastPara="1" rIns="0" wrap="square" tIns="9525">
            <a:spAutoFit/>
          </a:bodyPr>
          <a:lstStyle/>
          <a:p>
            <a:pPr indent="0" lvl="0" marL="107950" marR="0" rtl="0" algn="l">
              <a:lnSpc>
                <a:spcPct val="100000"/>
              </a:lnSpc>
              <a:spcBef>
                <a:spcPts val="0"/>
              </a:spcBef>
              <a:spcAft>
                <a:spcPts val="0"/>
              </a:spcAft>
              <a:buClr>
                <a:srgbClr val="000000"/>
              </a:buClr>
              <a:buSzPts val="1100"/>
              <a:buFont typeface="Arial"/>
              <a:buNone/>
            </a:pPr>
            <a:r>
              <a:rPr b="1" i="0" lang="nl-NL" sz="1100" u="none" cap="none" strike="noStrike">
                <a:solidFill>
                  <a:schemeClr val="dk1"/>
                </a:solidFill>
                <a:latin typeface="Arial"/>
                <a:ea typeface="Arial"/>
                <a:cs typeface="Arial"/>
                <a:sym typeface="Arial"/>
              </a:rPr>
              <a:t>1. </a:t>
            </a:r>
            <a:r>
              <a:rPr b="1" i="0" lang="nl-NL" sz="1100" u="none" cap="none" strike="noStrike">
                <a:solidFill>
                  <a:srgbClr val="000000"/>
                </a:solidFill>
                <a:latin typeface="Arial"/>
                <a:ea typeface="Arial"/>
                <a:cs typeface="Arial"/>
                <a:sym typeface="Arial"/>
              </a:rPr>
              <a:t>Knowledge of circular design strategies and business models </a:t>
            </a:r>
            <a:endParaRPr b="0" i="0" sz="1100" u="none" cap="none" strike="noStrike">
              <a:solidFill>
                <a:schemeClr val="dk1"/>
              </a:solidFill>
              <a:latin typeface="Arial"/>
              <a:ea typeface="Arial"/>
              <a:cs typeface="Arial"/>
              <a:sym typeface="Arial"/>
            </a:endParaRPr>
          </a:p>
          <a:p>
            <a:pPr indent="0" lvl="0" marL="107950" marR="0" rtl="0" algn="l">
              <a:lnSpc>
                <a:spcPct val="100000"/>
              </a:lnSpc>
              <a:spcBef>
                <a:spcPts val="0"/>
              </a:spcBef>
              <a:spcAft>
                <a:spcPts val="0"/>
              </a:spcAft>
              <a:buClr>
                <a:srgbClr val="000000"/>
              </a:buClr>
              <a:buSzPts val="1100"/>
              <a:buFont typeface="Arial"/>
              <a:buNone/>
            </a:pPr>
            <a:r>
              <a:rPr b="0" i="0" lang="nl-NL" sz="1100" u="none" cap="none" strike="noStrike">
                <a:solidFill>
                  <a:schemeClr val="dk1"/>
                </a:solidFill>
                <a:latin typeface="Arial"/>
                <a:ea typeface="Arial"/>
                <a:cs typeface="Arial"/>
                <a:sym typeface="Arial"/>
              </a:rPr>
              <a:t>Participants become acquainted with the possibilities of circular design and entrepreneurship, and get to work with circular business models and design strategies.</a:t>
            </a:r>
            <a:endParaRPr b="0" i="0" sz="1400" u="none" cap="none" strike="noStrike">
              <a:solidFill>
                <a:srgbClr val="000000"/>
              </a:solidFill>
              <a:latin typeface="Arial"/>
              <a:ea typeface="Arial"/>
              <a:cs typeface="Arial"/>
              <a:sym typeface="Arial"/>
            </a:endParaRPr>
          </a:p>
          <a:p>
            <a:pPr indent="0" lvl="0" marL="10795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Arial"/>
              <a:ea typeface="Arial"/>
              <a:cs typeface="Arial"/>
              <a:sym typeface="Arial"/>
            </a:endParaRPr>
          </a:p>
          <a:p>
            <a:pPr indent="0" lvl="0" marL="107950" marR="0" rtl="0" algn="l">
              <a:lnSpc>
                <a:spcPct val="100000"/>
              </a:lnSpc>
              <a:spcBef>
                <a:spcPts val="0"/>
              </a:spcBef>
              <a:spcAft>
                <a:spcPts val="0"/>
              </a:spcAft>
              <a:buClr>
                <a:srgbClr val="000000"/>
              </a:buClr>
              <a:buSzPts val="1100"/>
              <a:buFont typeface="Arial"/>
              <a:buNone/>
            </a:pPr>
            <a:r>
              <a:rPr b="1" i="0" lang="nl-NL" sz="1100" u="none" cap="none" strike="noStrike">
                <a:solidFill>
                  <a:srgbClr val="000000"/>
                </a:solidFill>
                <a:latin typeface="Arial"/>
                <a:ea typeface="Arial"/>
                <a:cs typeface="Arial"/>
                <a:sym typeface="Arial"/>
              </a:rPr>
              <a:t>2. A proposition for a circular business model and a redesign of your product or service</a:t>
            </a:r>
            <a:br>
              <a:rPr b="1" i="0" lang="nl-NL" sz="1100" u="none" cap="none" strike="noStrike">
                <a:solidFill>
                  <a:srgbClr val="000000"/>
                </a:solidFill>
                <a:latin typeface="Arial"/>
                <a:ea typeface="Arial"/>
                <a:cs typeface="Arial"/>
                <a:sym typeface="Arial"/>
              </a:rPr>
            </a:br>
            <a:r>
              <a:rPr b="0" i="0" lang="nl-NL" sz="1100" u="none" cap="none" strike="noStrike">
                <a:solidFill>
                  <a:schemeClr val="dk1"/>
                </a:solidFill>
                <a:latin typeface="Arial"/>
                <a:ea typeface="Arial"/>
                <a:cs typeface="Arial"/>
                <a:sym typeface="Arial"/>
              </a:rPr>
              <a:t>The CIRCO Track helps you increase your competitiveness and create new values for your organization and customers.</a:t>
            </a:r>
            <a:endParaRPr b="0" i="0" sz="1100" u="none" cap="none" strike="noStrike">
              <a:solidFill>
                <a:schemeClr val="dk1"/>
              </a:solidFill>
              <a:latin typeface="Arial"/>
              <a:ea typeface="Arial"/>
              <a:cs typeface="Arial"/>
              <a:sym typeface="Arial"/>
            </a:endParaRPr>
          </a:p>
        </p:txBody>
      </p:sp>
      <p:sp>
        <p:nvSpPr>
          <p:cNvPr id="80" name="Google Shape;80;p18"/>
          <p:cNvSpPr txBox="1"/>
          <p:nvPr/>
        </p:nvSpPr>
        <p:spPr>
          <a:xfrm>
            <a:off x="3265239" y="2778892"/>
            <a:ext cx="2613522" cy="2210220"/>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1100"/>
              <a:buFont typeface="Arial"/>
              <a:buNone/>
            </a:pPr>
            <a:r>
              <a:rPr b="1" i="0" lang="nl-NL" sz="1100" u="none" cap="none" strike="noStrike">
                <a:solidFill>
                  <a:srgbClr val="000000"/>
                </a:solidFill>
                <a:latin typeface="Arial"/>
                <a:ea typeface="Arial"/>
                <a:cs typeface="Arial"/>
                <a:sym typeface="Arial"/>
              </a:rPr>
              <a:t>3. A roadmap for implementation of their proposition </a:t>
            </a:r>
            <a:br>
              <a:rPr b="1" i="0" lang="nl-NL" sz="1100" u="none" cap="none" strike="noStrike">
                <a:solidFill>
                  <a:srgbClr val="000000"/>
                </a:solidFill>
                <a:latin typeface="Arial"/>
                <a:ea typeface="Arial"/>
                <a:cs typeface="Arial"/>
                <a:sym typeface="Arial"/>
              </a:rPr>
            </a:br>
            <a:r>
              <a:rPr b="0" i="0" lang="nl-NL" sz="1100" u="none" cap="none" strike="noStrike">
                <a:solidFill>
                  <a:srgbClr val="000000"/>
                </a:solidFill>
                <a:latin typeface="Arial"/>
                <a:ea typeface="Arial"/>
                <a:cs typeface="Arial"/>
                <a:sym typeface="Arial"/>
              </a:rPr>
              <a:t>You will develop a plan for your organization or company that can be realized in the short term and gain insight into possible system changes in the long term.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nl-NL" sz="1100" u="none" cap="none" strike="noStrike">
                <a:solidFill>
                  <a:srgbClr val="000000"/>
                </a:solidFill>
                <a:latin typeface="Arial"/>
                <a:ea typeface="Arial"/>
                <a:cs typeface="Arial"/>
                <a:sym typeface="Arial"/>
              </a:rPr>
              <a:t>4. Become part of the CIRCO community</a:t>
            </a:r>
            <a:br>
              <a:rPr b="1" i="0" lang="nl-NL" sz="1100" u="none" cap="none" strike="noStrike">
                <a:solidFill>
                  <a:srgbClr val="000000"/>
                </a:solidFill>
                <a:latin typeface="Arial"/>
                <a:ea typeface="Arial"/>
                <a:cs typeface="Arial"/>
                <a:sym typeface="Arial"/>
              </a:rPr>
            </a:br>
            <a:r>
              <a:rPr b="0" i="0" lang="nl-NL" sz="1100" u="none" cap="none" strike="noStrike">
                <a:solidFill>
                  <a:srgbClr val="000000"/>
                </a:solidFill>
                <a:latin typeface="Arial"/>
                <a:ea typeface="Arial"/>
                <a:cs typeface="Arial"/>
                <a:sym typeface="Arial"/>
              </a:rPr>
              <a:t>You will become part of a broad network of circular frontrunners. </a:t>
            </a:r>
            <a:endParaRPr b="0" i="0" sz="1100" u="none" cap="none" strike="noStrike">
              <a:solidFill>
                <a:schemeClr val="dk1"/>
              </a:solidFill>
              <a:latin typeface="Arial"/>
              <a:ea typeface="Arial"/>
              <a:cs typeface="Arial"/>
              <a:sym typeface="Arial"/>
            </a:endParaRPr>
          </a:p>
          <a:p>
            <a:pPr indent="0" lvl="0" marL="88900" marR="99060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81" name="Google Shape;81;p18"/>
          <p:cNvSpPr/>
          <p:nvPr/>
        </p:nvSpPr>
        <p:spPr>
          <a:xfrm>
            <a:off x="242113" y="148686"/>
            <a:ext cx="347185" cy="522922"/>
          </a:xfrm>
          <a:custGeom>
            <a:rect b="b" l="l" r="r" t="t"/>
            <a:pathLst>
              <a:path extrusionOk="0" h="697230" w="462914">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extrusionOk="0" h="697230" w="462914">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extrusionOk="0" h="697230" w="462914">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82" name="Google Shape;82;p18"/>
          <p:cNvPicPr preferRelativeResize="0"/>
          <p:nvPr/>
        </p:nvPicPr>
        <p:blipFill rotWithShape="1">
          <a:blip r:embed="rId5">
            <a:alphaModFix/>
          </a:blip>
          <a:srcRect b="0" l="0" r="0" t="0"/>
          <a:stretch/>
        </p:blipFill>
        <p:spPr>
          <a:xfrm>
            <a:off x="2115108" y="149625"/>
            <a:ext cx="1514392" cy="692550"/>
          </a:xfrm>
          <a:prstGeom prst="rect">
            <a:avLst/>
          </a:prstGeom>
          <a:noFill/>
          <a:ln>
            <a:noFill/>
          </a:ln>
        </p:spPr>
      </p:pic>
      <p:sp>
        <p:nvSpPr>
          <p:cNvPr id="83" name="Google Shape;83;p18"/>
          <p:cNvSpPr txBox="1"/>
          <p:nvPr/>
        </p:nvSpPr>
        <p:spPr>
          <a:xfrm>
            <a:off x="2212563" y="261422"/>
            <a:ext cx="1371000" cy="446266"/>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000"/>
              <a:buFont typeface="Arial"/>
              <a:buNone/>
            </a:pPr>
            <a:r>
              <a:rPr b="0" i="0" lang="nl-NL" sz="1000" u="none" cap="none" strike="noStrike">
                <a:solidFill>
                  <a:srgbClr val="000000"/>
                </a:solidFill>
                <a:latin typeface="Arial"/>
                <a:ea typeface="Arial"/>
                <a:cs typeface="Arial"/>
                <a:sym typeface="Arial"/>
              </a:rPr>
              <a:t>Joined by more than 1.000 companies!</a:t>
            </a:r>
            <a:endParaRPr b="0" i="0" sz="1000" u="none" cap="none" strike="noStrike">
              <a:solidFill>
                <a:srgbClr val="000000"/>
              </a:solidFill>
              <a:latin typeface="Arial"/>
              <a:ea typeface="Arial"/>
              <a:cs typeface="Arial"/>
              <a:sym typeface="Arial"/>
            </a:endParaRPr>
          </a:p>
        </p:txBody>
      </p:sp>
      <p:sp>
        <p:nvSpPr>
          <p:cNvPr id="84" name="Google Shape;84;p18"/>
          <p:cNvSpPr/>
          <p:nvPr/>
        </p:nvSpPr>
        <p:spPr>
          <a:xfrm>
            <a:off x="264326" y="1931854"/>
            <a:ext cx="1863090" cy="0"/>
          </a:xfrm>
          <a:custGeom>
            <a:rect b="b" l="l" r="r" t="t"/>
            <a:pathLst>
              <a:path extrusionOk="0" h="120000" w="2484120">
                <a:moveTo>
                  <a:pt x="0" y="0"/>
                </a:moveTo>
                <a:lnTo>
                  <a:pt x="248399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 name="Google Shape;85;p18"/>
          <p:cNvSpPr txBox="1"/>
          <p:nvPr/>
        </p:nvSpPr>
        <p:spPr>
          <a:xfrm>
            <a:off x="286525" y="1663400"/>
            <a:ext cx="2821800" cy="243000"/>
          </a:xfrm>
          <a:prstGeom prst="rect">
            <a:avLst/>
          </a:prstGeom>
          <a:noFill/>
          <a:ln>
            <a:noFill/>
          </a:ln>
        </p:spPr>
        <p:txBody>
          <a:bodyPr anchorCtr="0" anchor="t" bIns="0" lIns="0" spcFirstLastPara="1" rIns="0" wrap="square" tIns="11900">
            <a:spAutoFit/>
          </a:bodyPr>
          <a:lstStyle/>
          <a:p>
            <a:pPr indent="0" lvl="0" marL="12700" marR="0" rtl="0" algn="l">
              <a:lnSpc>
                <a:spcPct val="100000"/>
              </a:lnSpc>
              <a:spcBef>
                <a:spcPts val="0"/>
              </a:spcBef>
              <a:spcAft>
                <a:spcPts val="0"/>
              </a:spcAft>
              <a:buClr>
                <a:srgbClr val="000000"/>
              </a:buClr>
              <a:buSzPts val="1500"/>
              <a:buFont typeface="Arial"/>
              <a:buNone/>
            </a:pPr>
            <a:r>
              <a:rPr b="0" i="0" lang="nl-NL" sz="1500" u="none" cap="none" strike="noStrike">
                <a:solidFill>
                  <a:schemeClr val="dk1"/>
                </a:solidFill>
                <a:latin typeface="Arial"/>
                <a:ea typeface="Arial"/>
                <a:cs typeface="Arial"/>
                <a:sym typeface="Arial"/>
              </a:rPr>
              <a:t>Deliverables</a:t>
            </a:r>
            <a:endParaRPr b="0" i="0" sz="1500" u="none" cap="none" strike="noStrike">
              <a:solidFill>
                <a:schemeClr val="dk1"/>
              </a:solidFill>
              <a:latin typeface="Arial"/>
              <a:ea typeface="Arial"/>
              <a:cs typeface="Arial"/>
              <a:sym typeface="Arial"/>
            </a:endParaRPr>
          </a:p>
        </p:txBody>
      </p:sp>
      <p:sp>
        <p:nvSpPr>
          <p:cNvPr id="86" name="Google Shape;86;p18"/>
          <p:cNvSpPr txBox="1"/>
          <p:nvPr/>
        </p:nvSpPr>
        <p:spPr>
          <a:xfrm>
            <a:off x="178331" y="1950972"/>
            <a:ext cx="5554436" cy="332783"/>
          </a:xfrm>
          <a:prstGeom prst="rect">
            <a:avLst/>
          </a:prstGeom>
          <a:noFill/>
          <a:ln>
            <a:noFill/>
          </a:ln>
        </p:spPr>
        <p:txBody>
          <a:bodyPr anchorCtr="0" anchor="t" bIns="0" lIns="0" spcFirstLastPara="1" rIns="0" wrap="square" tIns="9525">
            <a:spAutoFit/>
          </a:bodyPr>
          <a:lstStyle/>
          <a:p>
            <a:pPr indent="0" lvl="0" marL="107950" marR="0" rtl="0" algn="l">
              <a:lnSpc>
                <a:spcPct val="100000"/>
              </a:lnSpc>
              <a:spcBef>
                <a:spcPts val="0"/>
              </a:spcBef>
              <a:spcAft>
                <a:spcPts val="0"/>
              </a:spcAft>
              <a:buClr>
                <a:srgbClr val="000000"/>
              </a:buClr>
              <a:buSzPts val="1050"/>
              <a:buFont typeface="Arial"/>
              <a:buNone/>
            </a:pPr>
            <a:r>
              <a:rPr b="0" i="0" lang="nl-NL" sz="1050" u="none" cap="none" strike="noStrike">
                <a:solidFill>
                  <a:srgbClr val="000000"/>
                </a:solidFill>
                <a:latin typeface="Arial"/>
                <a:ea typeface="Arial"/>
                <a:cs typeface="Arial"/>
                <a:sym typeface="Arial"/>
              </a:rPr>
              <a:t>Companies participating in a CIRCO program will go through the carefully designed and tested, process steps: </a:t>
            </a:r>
            <a:r>
              <a:rPr b="1" i="0" lang="nl-NL" sz="1050" u="none" cap="none" strike="noStrike">
                <a:solidFill>
                  <a:srgbClr val="000000"/>
                </a:solidFill>
                <a:latin typeface="Arial"/>
                <a:ea typeface="Arial"/>
                <a:cs typeface="Arial"/>
                <a:sym typeface="Arial"/>
              </a:rPr>
              <a:t>initiate</a:t>
            </a:r>
            <a:r>
              <a:rPr b="0" i="0" lang="nl-NL" sz="1050" u="none" cap="none" strike="noStrike">
                <a:solidFill>
                  <a:srgbClr val="000000"/>
                </a:solidFill>
                <a:latin typeface="Arial"/>
                <a:ea typeface="Arial"/>
                <a:cs typeface="Arial"/>
                <a:sym typeface="Arial"/>
              </a:rPr>
              <a:t>, </a:t>
            </a:r>
            <a:r>
              <a:rPr b="1" i="0" lang="nl-NL" sz="1050" u="none" cap="none" strike="noStrike">
                <a:solidFill>
                  <a:srgbClr val="000000"/>
                </a:solidFill>
                <a:latin typeface="Arial"/>
                <a:ea typeface="Arial"/>
                <a:cs typeface="Arial"/>
                <a:sym typeface="Arial"/>
              </a:rPr>
              <a:t>ideate</a:t>
            </a:r>
            <a:r>
              <a:rPr b="0" i="0" lang="nl-NL" sz="1050" u="none" cap="none" strike="noStrike">
                <a:solidFill>
                  <a:srgbClr val="000000"/>
                </a:solidFill>
                <a:latin typeface="Arial"/>
                <a:ea typeface="Arial"/>
                <a:cs typeface="Arial"/>
                <a:sym typeface="Arial"/>
              </a:rPr>
              <a:t> and </a:t>
            </a:r>
            <a:r>
              <a:rPr b="1" i="0" lang="nl-NL" sz="1050" u="none" cap="none" strike="noStrike">
                <a:solidFill>
                  <a:srgbClr val="000000"/>
                </a:solidFill>
                <a:latin typeface="Arial"/>
                <a:ea typeface="Arial"/>
                <a:cs typeface="Arial"/>
                <a:sym typeface="Arial"/>
              </a:rPr>
              <a:t>implement</a:t>
            </a:r>
            <a:r>
              <a:rPr b="0" i="0" lang="nl-NL" sz="1050" u="none" cap="none" strike="noStrike">
                <a:solidFill>
                  <a:srgbClr val="000000"/>
                </a:solidFill>
                <a:latin typeface="Arial"/>
                <a:ea typeface="Arial"/>
                <a:cs typeface="Arial"/>
                <a:sym typeface="Arial"/>
              </a:rPr>
              <a:t> resulting in the following deliverables.</a:t>
            </a:r>
            <a:endParaRPr b="0" i="0" sz="1050" u="none" cap="none" strike="noStrike">
              <a:solidFill>
                <a:schemeClr val="dk1"/>
              </a:solidFill>
              <a:latin typeface="Arial"/>
              <a:ea typeface="Arial"/>
              <a:cs typeface="Arial"/>
              <a:sym typeface="Arial"/>
            </a:endParaRPr>
          </a:p>
        </p:txBody>
      </p:sp>
      <p:sp>
        <p:nvSpPr>
          <p:cNvPr id="87" name="Google Shape;87;p18"/>
          <p:cNvSpPr/>
          <p:nvPr/>
        </p:nvSpPr>
        <p:spPr>
          <a:xfrm>
            <a:off x="6404468" y="1249744"/>
            <a:ext cx="2499462" cy="18075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 name="Google Shape;88;p18"/>
          <p:cNvSpPr/>
          <p:nvPr/>
        </p:nvSpPr>
        <p:spPr>
          <a:xfrm>
            <a:off x="6404467" y="3171470"/>
            <a:ext cx="2499462" cy="18075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p:nvPr/>
        </p:nvSpPr>
        <p:spPr>
          <a:xfrm>
            <a:off x="646300" y="158672"/>
            <a:ext cx="131444" cy="502920"/>
          </a:xfrm>
          <a:custGeom>
            <a:rect b="b" l="l" r="r" t="t"/>
            <a:pathLst>
              <a:path extrusionOk="0" h="670560" w="175259">
                <a:moveTo>
                  <a:pt x="0" y="0"/>
                </a:moveTo>
                <a:lnTo>
                  <a:pt x="175130" y="0"/>
                </a:lnTo>
                <a:lnTo>
                  <a:pt x="175130" y="670422"/>
                </a:lnTo>
                <a:lnTo>
                  <a:pt x="0" y="670422"/>
                </a:lnTo>
                <a:lnTo>
                  <a:pt x="0" y="0"/>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 name="Google Shape;94;p1"/>
          <p:cNvSpPr/>
          <p:nvPr/>
        </p:nvSpPr>
        <p:spPr>
          <a:xfrm>
            <a:off x="834753" y="158672"/>
            <a:ext cx="361950" cy="502920"/>
          </a:xfrm>
          <a:custGeom>
            <a:rect b="b" l="l" r="r" t="t"/>
            <a:pathLst>
              <a:path extrusionOk="0" h="670560" w="482600">
                <a:moveTo>
                  <a:pt x="274160" y="0"/>
                </a:moveTo>
                <a:lnTo>
                  <a:pt x="0" y="0"/>
                </a:lnTo>
                <a:lnTo>
                  <a:pt x="0" y="670422"/>
                </a:lnTo>
                <a:lnTo>
                  <a:pt x="175130" y="670422"/>
                </a:lnTo>
                <a:lnTo>
                  <a:pt x="175130" y="402074"/>
                </a:lnTo>
                <a:lnTo>
                  <a:pt x="439912" y="402074"/>
                </a:lnTo>
                <a:lnTo>
                  <a:pt x="439609" y="400975"/>
                </a:lnTo>
                <a:lnTo>
                  <a:pt x="419198" y="370397"/>
                </a:lnTo>
                <a:lnTo>
                  <a:pt x="387777" y="349866"/>
                </a:lnTo>
                <a:lnTo>
                  <a:pt x="343702" y="339907"/>
                </a:lnTo>
                <a:lnTo>
                  <a:pt x="343702" y="338034"/>
                </a:lnTo>
                <a:lnTo>
                  <a:pt x="386455" y="325329"/>
                </a:lnTo>
                <a:lnTo>
                  <a:pt x="418821" y="302308"/>
                </a:lnTo>
                <a:lnTo>
                  <a:pt x="431660" y="283676"/>
                </a:lnTo>
                <a:lnTo>
                  <a:pt x="175130" y="283676"/>
                </a:lnTo>
                <a:lnTo>
                  <a:pt x="175130" y="125933"/>
                </a:lnTo>
                <a:lnTo>
                  <a:pt x="453209" y="125933"/>
                </a:lnTo>
                <a:lnTo>
                  <a:pt x="440576" y="86326"/>
                </a:lnTo>
                <a:lnTo>
                  <a:pt x="416592" y="50539"/>
                </a:lnTo>
                <a:lnTo>
                  <a:pt x="381458" y="23342"/>
                </a:lnTo>
                <a:lnTo>
                  <a:pt x="334280" y="6055"/>
                </a:lnTo>
                <a:lnTo>
                  <a:pt x="274160" y="0"/>
                </a:lnTo>
                <a:close/>
              </a:path>
              <a:path extrusionOk="0" h="670560" w="482600">
                <a:moveTo>
                  <a:pt x="439912" y="402074"/>
                </a:moveTo>
                <a:lnTo>
                  <a:pt x="221491" y="402074"/>
                </a:lnTo>
                <a:lnTo>
                  <a:pt x="248301" y="406335"/>
                </a:lnTo>
                <a:lnTo>
                  <a:pt x="266031" y="421403"/>
                </a:lnTo>
                <a:lnTo>
                  <a:pt x="275827" y="450704"/>
                </a:lnTo>
                <a:lnTo>
                  <a:pt x="278838" y="497667"/>
                </a:lnTo>
                <a:lnTo>
                  <a:pt x="278884" y="547653"/>
                </a:lnTo>
                <a:lnTo>
                  <a:pt x="279102" y="569735"/>
                </a:lnTo>
                <a:lnTo>
                  <a:pt x="280952" y="603884"/>
                </a:lnTo>
                <a:lnTo>
                  <a:pt x="285974" y="639438"/>
                </a:lnTo>
                <a:lnTo>
                  <a:pt x="295754" y="670422"/>
                </a:lnTo>
                <a:lnTo>
                  <a:pt x="482161" y="670422"/>
                </a:lnTo>
                <a:lnTo>
                  <a:pt x="482161" y="661051"/>
                </a:lnTo>
                <a:lnTo>
                  <a:pt x="474981" y="656514"/>
                </a:lnTo>
                <a:lnTo>
                  <a:pt x="469829" y="651448"/>
                </a:lnTo>
                <a:lnTo>
                  <a:pt x="455028" y="602127"/>
                </a:lnTo>
                <a:lnTo>
                  <a:pt x="453968" y="490169"/>
                </a:lnTo>
                <a:lnTo>
                  <a:pt x="450652" y="441074"/>
                </a:lnTo>
                <a:lnTo>
                  <a:pt x="439912" y="402074"/>
                </a:lnTo>
                <a:close/>
              </a:path>
              <a:path extrusionOk="0" h="670560" w="482600">
                <a:moveTo>
                  <a:pt x="453209" y="125933"/>
                </a:moveTo>
                <a:lnTo>
                  <a:pt x="208961" y="125933"/>
                </a:lnTo>
                <a:lnTo>
                  <a:pt x="242960" y="130443"/>
                </a:lnTo>
                <a:lnTo>
                  <a:pt x="266120" y="144469"/>
                </a:lnTo>
                <a:lnTo>
                  <a:pt x="279349" y="168751"/>
                </a:lnTo>
                <a:lnTo>
                  <a:pt x="283558" y="204032"/>
                </a:lnTo>
                <a:lnTo>
                  <a:pt x="279100" y="236639"/>
                </a:lnTo>
                <a:lnTo>
                  <a:pt x="265535" y="261776"/>
                </a:lnTo>
                <a:lnTo>
                  <a:pt x="242572" y="277953"/>
                </a:lnTo>
                <a:lnTo>
                  <a:pt x="209922" y="283676"/>
                </a:lnTo>
                <a:lnTo>
                  <a:pt x="431660" y="283676"/>
                </a:lnTo>
                <a:lnTo>
                  <a:pt x="441309" y="269674"/>
                </a:lnTo>
                <a:lnTo>
                  <a:pt x="454428" y="228132"/>
                </a:lnTo>
                <a:lnTo>
                  <a:pt x="458688" y="178388"/>
                </a:lnTo>
                <a:lnTo>
                  <a:pt x="454309" y="129383"/>
                </a:lnTo>
                <a:lnTo>
                  <a:pt x="453209" y="125933"/>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 name="Google Shape;95;p1"/>
          <p:cNvSpPr/>
          <p:nvPr/>
        </p:nvSpPr>
        <p:spPr>
          <a:xfrm>
            <a:off x="1225288" y="149086"/>
            <a:ext cx="347185" cy="522922"/>
          </a:xfrm>
          <a:custGeom>
            <a:rect b="b" l="l" r="r" t="t"/>
            <a:pathLst>
              <a:path extrusionOk="0" h="697230" w="462914">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extrusionOk="0" h="697230" w="462914">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extrusionOk="0" h="697230" w="462914">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 name="Google Shape;96;p1"/>
          <p:cNvSpPr/>
          <p:nvPr/>
        </p:nvSpPr>
        <p:spPr>
          <a:xfrm>
            <a:off x="1604545" y="149086"/>
            <a:ext cx="360521" cy="522446"/>
          </a:xfrm>
          <a:custGeom>
            <a:rect b="b" l="l" r="r" t="t"/>
            <a:pathLst>
              <a:path extrusionOk="0" h="696594" w="480694">
                <a:moveTo>
                  <a:pt x="240328" y="0"/>
                </a:moveTo>
                <a:lnTo>
                  <a:pt x="194401" y="2458"/>
                </a:lnTo>
                <a:lnTo>
                  <a:pt x="154048" y="9999"/>
                </a:lnTo>
                <a:lnTo>
                  <a:pt x="89056" y="41335"/>
                </a:lnTo>
                <a:lnTo>
                  <a:pt x="43328" y="96014"/>
                </a:lnTo>
                <a:lnTo>
                  <a:pt x="27055" y="132734"/>
                </a:lnTo>
                <a:lnTo>
                  <a:pt x="14839" y="176042"/>
                </a:lnTo>
                <a:lnTo>
                  <a:pt x="6426" y="226188"/>
                </a:lnTo>
                <a:lnTo>
                  <a:pt x="1564" y="283424"/>
                </a:lnTo>
                <a:lnTo>
                  <a:pt x="0" y="348000"/>
                </a:lnTo>
                <a:lnTo>
                  <a:pt x="1564" y="412655"/>
                </a:lnTo>
                <a:lnTo>
                  <a:pt x="6426" y="469956"/>
                </a:lnTo>
                <a:lnTo>
                  <a:pt x="14839" y="520155"/>
                </a:lnTo>
                <a:lnTo>
                  <a:pt x="27055" y="563504"/>
                </a:lnTo>
                <a:lnTo>
                  <a:pt x="43328" y="600255"/>
                </a:lnTo>
                <a:lnTo>
                  <a:pt x="89056" y="654972"/>
                </a:lnTo>
                <a:lnTo>
                  <a:pt x="154048" y="686323"/>
                </a:lnTo>
                <a:lnTo>
                  <a:pt x="194401" y="693867"/>
                </a:lnTo>
                <a:lnTo>
                  <a:pt x="240328" y="696325"/>
                </a:lnTo>
                <a:lnTo>
                  <a:pt x="286238" y="693867"/>
                </a:lnTo>
                <a:lnTo>
                  <a:pt x="326560" y="686323"/>
                </a:lnTo>
                <a:lnTo>
                  <a:pt x="391469" y="654972"/>
                </a:lnTo>
                <a:lnTo>
                  <a:pt x="437101" y="600255"/>
                </a:lnTo>
                <a:lnTo>
                  <a:pt x="446822" y="578239"/>
                </a:lnTo>
                <a:lnTo>
                  <a:pt x="240328" y="578239"/>
                </a:lnTo>
                <a:lnTo>
                  <a:pt x="217335" y="573767"/>
                </a:lnTo>
                <a:lnTo>
                  <a:pt x="190620" y="531067"/>
                </a:lnTo>
                <a:lnTo>
                  <a:pt x="184549" y="488222"/>
                </a:lnTo>
                <a:lnTo>
                  <a:pt x="181768" y="427969"/>
                </a:lnTo>
                <a:lnTo>
                  <a:pt x="181102" y="348000"/>
                </a:lnTo>
                <a:lnTo>
                  <a:pt x="181768" y="268056"/>
                </a:lnTo>
                <a:lnTo>
                  <a:pt x="184549" y="207860"/>
                </a:lnTo>
                <a:lnTo>
                  <a:pt x="190620" y="165088"/>
                </a:lnTo>
                <a:lnTo>
                  <a:pt x="217335" y="122514"/>
                </a:lnTo>
                <a:lnTo>
                  <a:pt x="240328" y="118065"/>
                </a:lnTo>
                <a:lnTo>
                  <a:pt x="446846" y="118065"/>
                </a:lnTo>
                <a:lnTo>
                  <a:pt x="437101" y="96014"/>
                </a:lnTo>
                <a:lnTo>
                  <a:pt x="391469" y="41335"/>
                </a:lnTo>
                <a:lnTo>
                  <a:pt x="326560" y="9999"/>
                </a:lnTo>
                <a:lnTo>
                  <a:pt x="286238" y="2458"/>
                </a:lnTo>
                <a:lnTo>
                  <a:pt x="240328" y="0"/>
                </a:lnTo>
                <a:close/>
              </a:path>
              <a:path extrusionOk="0" h="696594" w="480694">
                <a:moveTo>
                  <a:pt x="446846" y="118065"/>
                </a:moveTo>
                <a:lnTo>
                  <a:pt x="240328" y="118065"/>
                </a:lnTo>
                <a:lnTo>
                  <a:pt x="263305" y="122514"/>
                </a:lnTo>
                <a:lnTo>
                  <a:pt x="279471" y="137414"/>
                </a:lnTo>
                <a:lnTo>
                  <a:pt x="290000" y="165088"/>
                </a:lnTo>
                <a:lnTo>
                  <a:pt x="296068" y="207860"/>
                </a:lnTo>
                <a:lnTo>
                  <a:pt x="298847" y="268056"/>
                </a:lnTo>
                <a:lnTo>
                  <a:pt x="299513" y="348000"/>
                </a:lnTo>
                <a:lnTo>
                  <a:pt x="298847" y="427969"/>
                </a:lnTo>
                <a:lnTo>
                  <a:pt x="296068" y="488222"/>
                </a:lnTo>
                <a:lnTo>
                  <a:pt x="290000" y="531067"/>
                </a:lnTo>
                <a:lnTo>
                  <a:pt x="263305" y="573767"/>
                </a:lnTo>
                <a:lnTo>
                  <a:pt x="240328" y="578239"/>
                </a:lnTo>
                <a:lnTo>
                  <a:pt x="446822" y="578239"/>
                </a:lnTo>
                <a:lnTo>
                  <a:pt x="465504" y="520155"/>
                </a:lnTo>
                <a:lnTo>
                  <a:pt x="473884" y="469956"/>
                </a:lnTo>
                <a:lnTo>
                  <a:pt x="478725" y="412655"/>
                </a:lnTo>
                <a:lnTo>
                  <a:pt x="480281" y="348000"/>
                </a:lnTo>
                <a:lnTo>
                  <a:pt x="478725" y="283424"/>
                </a:lnTo>
                <a:lnTo>
                  <a:pt x="473884" y="226188"/>
                </a:lnTo>
                <a:lnTo>
                  <a:pt x="465504" y="176042"/>
                </a:lnTo>
                <a:lnTo>
                  <a:pt x="453328" y="132734"/>
                </a:lnTo>
                <a:lnTo>
                  <a:pt x="446846" y="118065"/>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 name="Google Shape;97;p1"/>
          <p:cNvSpPr/>
          <p:nvPr/>
        </p:nvSpPr>
        <p:spPr>
          <a:xfrm>
            <a:off x="0" y="1071533"/>
            <a:ext cx="9144000" cy="4100513"/>
          </a:xfrm>
          <a:custGeom>
            <a:rect b="b" l="l" r="r" t="t"/>
            <a:pathLst>
              <a:path extrusionOk="0" h="5467350" w="12192000">
                <a:moveTo>
                  <a:pt x="0" y="5467350"/>
                </a:moveTo>
                <a:lnTo>
                  <a:pt x="12192000" y="5467350"/>
                </a:lnTo>
                <a:lnTo>
                  <a:pt x="12192000" y="0"/>
                </a:lnTo>
                <a:lnTo>
                  <a:pt x="0" y="0"/>
                </a:lnTo>
                <a:lnTo>
                  <a:pt x="0" y="5467350"/>
                </a:lnTo>
                <a:close/>
              </a:path>
            </a:pathLst>
          </a:custGeom>
          <a:solidFill>
            <a:srgbClr val="FCF7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 name="Google Shape;98;p1"/>
          <p:cNvSpPr txBox="1"/>
          <p:nvPr>
            <p:ph type="title"/>
          </p:nvPr>
        </p:nvSpPr>
        <p:spPr>
          <a:xfrm>
            <a:off x="3831075" y="67200"/>
            <a:ext cx="5313000" cy="351050"/>
          </a:xfrm>
          <a:prstGeom prst="rect">
            <a:avLst/>
          </a:prstGeom>
          <a:noFill/>
          <a:ln>
            <a:noFill/>
          </a:ln>
        </p:spPr>
        <p:txBody>
          <a:bodyPr anchorCtr="0" anchor="t" bIns="0" lIns="0" spcFirstLastPara="1" rIns="0" wrap="square" tIns="12375">
            <a:spAutoFit/>
          </a:bodyPr>
          <a:lstStyle/>
          <a:p>
            <a:pPr indent="0" lvl="0" marL="0" rtl="0" algn="l">
              <a:lnSpc>
                <a:spcPct val="100000"/>
              </a:lnSpc>
              <a:spcBef>
                <a:spcPts val="0"/>
              </a:spcBef>
              <a:spcAft>
                <a:spcPts val="0"/>
              </a:spcAft>
              <a:buSzPts val="2800"/>
              <a:buNone/>
            </a:pPr>
            <a:br>
              <a:rPr b="0" i="1" lang="nl-NL" sz="1100"/>
            </a:br>
            <a:endParaRPr b="0" i="1" sz="1100">
              <a:latin typeface="Arial"/>
              <a:ea typeface="Arial"/>
              <a:cs typeface="Arial"/>
              <a:sym typeface="Arial"/>
            </a:endParaRPr>
          </a:p>
        </p:txBody>
      </p:sp>
      <p:sp>
        <p:nvSpPr>
          <p:cNvPr id="99" name="Google Shape;99;p1"/>
          <p:cNvSpPr txBox="1"/>
          <p:nvPr/>
        </p:nvSpPr>
        <p:spPr>
          <a:xfrm>
            <a:off x="272484" y="1156881"/>
            <a:ext cx="8722576" cy="751160"/>
          </a:xfrm>
          <a:prstGeom prst="rect">
            <a:avLst/>
          </a:prstGeom>
          <a:noFill/>
          <a:ln>
            <a:noFill/>
          </a:ln>
        </p:spPr>
        <p:txBody>
          <a:bodyPr anchorCtr="0" anchor="t" bIns="0" lIns="0" spcFirstLastPara="1" rIns="0" wrap="square" tIns="12375">
            <a:spAutoFit/>
          </a:bodyPr>
          <a:lstStyle/>
          <a:p>
            <a:pPr indent="0" lvl="0" marL="12700" marR="0" rtl="0" algn="l">
              <a:lnSpc>
                <a:spcPct val="100000"/>
              </a:lnSpc>
              <a:spcBef>
                <a:spcPts val="0"/>
              </a:spcBef>
              <a:spcAft>
                <a:spcPts val="0"/>
              </a:spcAft>
              <a:buClr>
                <a:srgbClr val="000000"/>
              </a:buClr>
              <a:buSzPts val="2400"/>
              <a:buFont typeface="Arial"/>
              <a:buNone/>
            </a:pPr>
            <a:r>
              <a:rPr b="1" i="0" lang="nl-NL" sz="2400" u="none" cap="none" strike="noStrike">
                <a:solidFill>
                  <a:schemeClr val="dk1"/>
                </a:solidFill>
                <a:latin typeface="Arial"/>
                <a:ea typeface="Arial"/>
                <a:cs typeface="Arial"/>
                <a:sym typeface="Arial"/>
              </a:rPr>
              <a:t>Circular Business Design Track</a:t>
            </a:r>
            <a:br>
              <a:rPr b="1" i="0" lang="nl-NL" sz="2400" u="none" cap="none" strike="noStrike">
                <a:solidFill>
                  <a:schemeClr val="dk1"/>
                </a:solidFill>
                <a:latin typeface="Arial"/>
                <a:ea typeface="Arial"/>
                <a:cs typeface="Arial"/>
                <a:sym typeface="Arial"/>
              </a:rPr>
            </a:br>
            <a:r>
              <a:rPr b="1" i="0" lang="nl-NL" sz="2400" u="none" cap="none" strike="noStrike">
                <a:solidFill>
                  <a:schemeClr val="dk1"/>
                </a:solidFill>
                <a:latin typeface="Arial"/>
                <a:ea typeface="Arial"/>
                <a:cs typeface="Arial"/>
                <a:sym typeface="Arial"/>
              </a:rPr>
              <a:t>– ARMENIA</a:t>
            </a:r>
            <a:endParaRPr b="0" i="0" sz="2400" u="none" cap="none" strike="noStrike">
              <a:solidFill>
                <a:schemeClr val="dk1"/>
              </a:solidFill>
              <a:latin typeface="Arial"/>
              <a:ea typeface="Arial"/>
              <a:cs typeface="Arial"/>
              <a:sym typeface="Arial"/>
            </a:endParaRPr>
          </a:p>
        </p:txBody>
      </p:sp>
      <p:sp>
        <p:nvSpPr>
          <p:cNvPr id="100" name="Google Shape;100;p1"/>
          <p:cNvSpPr/>
          <p:nvPr/>
        </p:nvSpPr>
        <p:spPr>
          <a:xfrm>
            <a:off x="3629500" y="1536082"/>
            <a:ext cx="1308734" cy="41910"/>
          </a:xfrm>
          <a:custGeom>
            <a:rect b="b" l="l" r="r" t="t"/>
            <a:pathLst>
              <a:path extrusionOk="0" h="55880" w="1744979">
                <a:moveTo>
                  <a:pt x="1736613" y="24961"/>
                </a:moveTo>
                <a:lnTo>
                  <a:pt x="987380" y="24961"/>
                </a:lnTo>
                <a:lnTo>
                  <a:pt x="967970" y="28348"/>
                </a:lnTo>
                <a:lnTo>
                  <a:pt x="913416" y="35425"/>
                </a:lnTo>
                <a:lnTo>
                  <a:pt x="893559" y="39305"/>
                </a:lnTo>
                <a:lnTo>
                  <a:pt x="905864" y="40258"/>
                </a:lnTo>
                <a:lnTo>
                  <a:pt x="914527" y="42219"/>
                </a:lnTo>
                <a:lnTo>
                  <a:pt x="919813" y="45861"/>
                </a:lnTo>
                <a:lnTo>
                  <a:pt x="921990" y="51856"/>
                </a:lnTo>
                <a:lnTo>
                  <a:pt x="922937" y="53649"/>
                </a:lnTo>
                <a:lnTo>
                  <a:pt x="925780" y="53649"/>
                </a:lnTo>
                <a:lnTo>
                  <a:pt x="928624" y="54546"/>
                </a:lnTo>
                <a:lnTo>
                  <a:pt x="936205" y="55442"/>
                </a:lnTo>
                <a:lnTo>
                  <a:pt x="943786" y="55442"/>
                </a:lnTo>
                <a:lnTo>
                  <a:pt x="951368" y="54546"/>
                </a:lnTo>
                <a:lnTo>
                  <a:pt x="967005" y="52921"/>
                </a:lnTo>
                <a:lnTo>
                  <a:pt x="1013915" y="47374"/>
                </a:lnTo>
                <a:lnTo>
                  <a:pt x="1089374" y="42331"/>
                </a:lnTo>
                <a:lnTo>
                  <a:pt x="1165544" y="39305"/>
                </a:lnTo>
                <a:lnTo>
                  <a:pt x="1270003" y="37288"/>
                </a:lnTo>
                <a:lnTo>
                  <a:pt x="1387802" y="37288"/>
                </a:lnTo>
                <a:lnTo>
                  <a:pt x="1398562" y="37134"/>
                </a:lnTo>
                <a:lnTo>
                  <a:pt x="1542998" y="37134"/>
                </a:lnTo>
                <a:lnTo>
                  <a:pt x="1615504" y="35999"/>
                </a:lnTo>
                <a:lnTo>
                  <a:pt x="1661131" y="34823"/>
                </a:lnTo>
                <a:lnTo>
                  <a:pt x="1673241" y="34178"/>
                </a:lnTo>
                <a:lnTo>
                  <a:pt x="1685328" y="33702"/>
                </a:lnTo>
                <a:lnTo>
                  <a:pt x="1697415" y="33562"/>
                </a:lnTo>
                <a:lnTo>
                  <a:pt x="1722201" y="33562"/>
                </a:lnTo>
                <a:lnTo>
                  <a:pt x="1723677" y="32133"/>
                </a:lnTo>
                <a:lnTo>
                  <a:pt x="1733687" y="28337"/>
                </a:lnTo>
                <a:lnTo>
                  <a:pt x="1736875" y="27081"/>
                </a:lnTo>
                <a:lnTo>
                  <a:pt x="1736613" y="24961"/>
                </a:lnTo>
                <a:close/>
              </a:path>
              <a:path extrusionOk="0" h="55880" w="1744979">
                <a:moveTo>
                  <a:pt x="8736" y="11150"/>
                </a:moveTo>
                <a:lnTo>
                  <a:pt x="1436" y="12634"/>
                </a:lnTo>
                <a:lnTo>
                  <a:pt x="0" y="15800"/>
                </a:lnTo>
                <a:lnTo>
                  <a:pt x="2739" y="20479"/>
                </a:lnTo>
                <a:lnTo>
                  <a:pt x="9772" y="28953"/>
                </a:lnTo>
                <a:lnTo>
                  <a:pt x="18494" y="34487"/>
                </a:lnTo>
                <a:lnTo>
                  <a:pt x="31658" y="37498"/>
                </a:lnTo>
                <a:lnTo>
                  <a:pt x="52018" y="38409"/>
                </a:lnTo>
                <a:lnTo>
                  <a:pt x="76895" y="38101"/>
                </a:lnTo>
                <a:lnTo>
                  <a:pt x="101772" y="37288"/>
                </a:lnTo>
                <a:lnTo>
                  <a:pt x="151525" y="34823"/>
                </a:lnTo>
                <a:lnTo>
                  <a:pt x="296520" y="29444"/>
                </a:lnTo>
                <a:lnTo>
                  <a:pt x="932626" y="26754"/>
                </a:lnTo>
                <a:lnTo>
                  <a:pt x="987380" y="24961"/>
                </a:lnTo>
                <a:lnTo>
                  <a:pt x="1736613" y="24961"/>
                </a:lnTo>
                <a:lnTo>
                  <a:pt x="1736061" y="20479"/>
                </a:lnTo>
                <a:lnTo>
                  <a:pt x="1736061" y="18686"/>
                </a:lnTo>
                <a:lnTo>
                  <a:pt x="1736945" y="15100"/>
                </a:lnTo>
                <a:lnTo>
                  <a:pt x="1736060" y="14203"/>
                </a:lnTo>
                <a:lnTo>
                  <a:pt x="1732276" y="11878"/>
                </a:lnTo>
                <a:lnTo>
                  <a:pt x="41209" y="11878"/>
                </a:lnTo>
                <a:lnTo>
                  <a:pt x="8736" y="11150"/>
                </a:lnTo>
                <a:close/>
              </a:path>
              <a:path extrusionOk="0" h="55880" w="1744979">
                <a:moveTo>
                  <a:pt x="1387802" y="37288"/>
                </a:moveTo>
                <a:lnTo>
                  <a:pt x="1270003" y="37288"/>
                </a:lnTo>
                <a:lnTo>
                  <a:pt x="1355231" y="37890"/>
                </a:lnTo>
                <a:lnTo>
                  <a:pt x="1387802" y="37288"/>
                </a:lnTo>
                <a:close/>
              </a:path>
              <a:path extrusionOk="0" h="55880" w="1744979">
                <a:moveTo>
                  <a:pt x="1542998" y="37134"/>
                </a:moveTo>
                <a:lnTo>
                  <a:pt x="1398562" y="37134"/>
                </a:lnTo>
                <a:lnTo>
                  <a:pt x="1478291" y="37512"/>
                </a:lnTo>
                <a:lnTo>
                  <a:pt x="1542998" y="37134"/>
                </a:lnTo>
                <a:close/>
              </a:path>
              <a:path extrusionOk="0" h="55880" w="1744979">
                <a:moveTo>
                  <a:pt x="1722201" y="33562"/>
                </a:moveTo>
                <a:lnTo>
                  <a:pt x="1697415" y="33562"/>
                </a:lnTo>
                <a:lnTo>
                  <a:pt x="1709525" y="33926"/>
                </a:lnTo>
                <a:lnTo>
                  <a:pt x="1720898" y="34823"/>
                </a:lnTo>
                <a:lnTo>
                  <a:pt x="1722201" y="33562"/>
                </a:lnTo>
                <a:close/>
              </a:path>
              <a:path extrusionOk="0" h="55880" w="1744979">
                <a:moveTo>
                  <a:pt x="1744526" y="24065"/>
                </a:moveTo>
                <a:lnTo>
                  <a:pt x="1736875" y="27081"/>
                </a:lnTo>
                <a:lnTo>
                  <a:pt x="1736945" y="27651"/>
                </a:lnTo>
                <a:lnTo>
                  <a:pt x="1744526" y="24065"/>
                </a:lnTo>
                <a:close/>
              </a:path>
              <a:path extrusionOk="0" h="55880" w="1744979">
                <a:moveTo>
                  <a:pt x="932626" y="26754"/>
                </a:moveTo>
                <a:lnTo>
                  <a:pt x="921872" y="26800"/>
                </a:lnTo>
                <a:lnTo>
                  <a:pt x="929408" y="26852"/>
                </a:lnTo>
                <a:lnTo>
                  <a:pt x="932626" y="26754"/>
                </a:lnTo>
                <a:close/>
              </a:path>
              <a:path extrusionOk="0" h="55880" w="1744979">
                <a:moveTo>
                  <a:pt x="932626" y="26754"/>
                </a:moveTo>
                <a:lnTo>
                  <a:pt x="915356" y="26754"/>
                </a:lnTo>
                <a:lnTo>
                  <a:pt x="921872" y="26800"/>
                </a:lnTo>
                <a:lnTo>
                  <a:pt x="932626" y="26754"/>
                </a:lnTo>
                <a:close/>
              </a:path>
              <a:path extrusionOk="0" h="55880" w="1744979">
                <a:moveTo>
                  <a:pt x="1017306" y="378"/>
                </a:moveTo>
                <a:lnTo>
                  <a:pt x="363480" y="1933"/>
                </a:lnTo>
                <a:lnTo>
                  <a:pt x="332858" y="3165"/>
                </a:lnTo>
                <a:lnTo>
                  <a:pt x="317369" y="3445"/>
                </a:lnTo>
                <a:lnTo>
                  <a:pt x="295187" y="3599"/>
                </a:lnTo>
                <a:lnTo>
                  <a:pt x="272828" y="4006"/>
                </a:lnTo>
                <a:lnTo>
                  <a:pt x="108790" y="9567"/>
                </a:lnTo>
                <a:lnTo>
                  <a:pt x="93716" y="10617"/>
                </a:lnTo>
                <a:lnTo>
                  <a:pt x="58652" y="11738"/>
                </a:lnTo>
                <a:lnTo>
                  <a:pt x="41209" y="11878"/>
                </a:lnTo>
                <a:lnTo>
                  <a:pt x="1732276" y="11878"/>
                </a:lnTo>
                <a:lnTo>
                  <a:pt x="1729085" y="9917"/>
                </a:lnTo>
                <a:lnTo>
                  <a:pt x="1720060" y="7480"/>
                </a:lnTo>
                <a:lnTo>
                  <a:pt x="1710512" y="6465"/>
                </a:lnTo>
                <a:lnTo>
                  <a:pt x="1651868" y="6465"/>
                </a:lnTo>
                <a:lnTo>
                  <a:pt x="1557486" y="6006"/>
                </a:lnTo>
                <a:lnTo>
                  <a:pt x="1288343" y="1260"/>
                </a:lnTo>
                <a:lnTo>
                  <a:pt x="1232273" y="1148"/>
                </a:lnTo>
                <a:lnTo>
                  <a:pt x="1204399" y="756"/>
                </a:lnTo>
                <a:lnTo>
                  <a:pt x="1033816" y="756"/>
                </a:lnTo>
                <a:lnTo>
                  <a:pt x="1017306" y="378"/>
                </a:lnTo>
                <a:close/>
              </a:path>
              <a:path extrusionOk="0" h="55880" w="1744979">
                <a:moveTo>
                  <a:pt x="1699038" y="6135"/>
                </a:moveTo>
                <a:lnTo>
                  <a:pt x="1651868" y="6465"/>
                </a:lnTo>
                <a:lnTo>
                  <a:pt x="1710512" y="6465"/>
                </a:lnTo>
                <a:lnTo>
                  <a:pt x="1709780" y="6387"/>
                </a:lnTo>
                <a:lnTo>
                  <a:pt x="1699038" y="6135"/>
                </a:lnTo>
                <a:close/>
              </a:path>
              <a:path extrusionOk="0" h="55880" w="1744979">
                <a:moveTo>
                  <a:pt x="1161753" y="0"/>
                </a:moveTo>
                <a:lnTo>
                  <a:pt x="1033816" y="756"/>
                </a:lnTo>
                <a:lnTo>
                  <a:pt x="1204399" y="756"/>
                </a:lnTo>
                <a:lnTo>
                  <a:pt x="1161753" y="0"/>
                </a:lnTo>
                <a:close/>
              </a:path>
            </a:pathLst>
          </a:custGeom>
          <a:solidFill>
            <a:srgbClr val="221F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 name="Google Shape;101;p1"/>
          <p:cNvSpPr/>
          <p:nvPr/>
        </p:nvSpPr>
        <p:spPr>
          <a:xfrm>
            <a:off x="6404468" y="1249744"/>
            <a:ext cx="2499462" cy="1807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 name="Google Shape;102;p1"/>
          <p:cNvSpPr/>
          <p:nvPr/>
        </p:nvSpPr>
        <p:spPr>
          <a:xfrm>
            <a:off x="6404467" y="3171470"/>
            <a:ext cx="2499462" cy="18075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 name="Google Shape;103;p1"/>
          <p:cNvSpPr/>
          <p:nvPr/>
        </p:nvSpPr>
        <p:spPr>
          <a:xfrm>
            <a:off x="242113" y="148686"/>
            <a:ext cx="347185" cy="522922"/>
          </a:xfrm>
          <a:custGeom>
            <a:rect b="b" l="l" r="r" t="t"/>
            <a:pathLst>
              <a:path extrusionOk="0" h="697230" w="462914">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extrusionOk="0" h="697230" w="462914">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extrusionOk="0" h="697230" w="462914">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104" name="Google Shape;104;p1"/>
          <p:cNvPicPr preferRelativeResize="0"/>
          <p:nvPr/>
        </p:nvPicPr>
        <p:blipFill rotWithShape="1">
          <a:blip r:embed="rId5">
            <a:alphaModFix/>
          </a:blip>
          <a:srcRect b="0" l="0" r="0" t="0"/>
          <a:stretch/>
        </p:blipFill>
        <p:spPr>
          <a:xfrm>
            <a:off x="2115108" y="149625"/>
            <a:ext cx="1514392" cy="692550"/>
          </a:xfrm>
          <a:prstGeom prst="rect">
            <a:avLst/>
          </a:prstGeom>
          <a:noFill/>
          <a:ln>
            <a:noFill/>
          </a:ln>
        </p:spPr>
      </p:pic>
      <p:sp>
        <p:nvSpPr>
          <p:cNvPr id="105" name="Google Shape;105;p1"/>
          <p:cNvSpPr txBox="1"/>
          <p:nvPr/>
        </p:nvSpPr>
        <p:spPr>
          <a:xfrm>
            <a:off x="2186804" y="201300"/>
            <a:ext cx="1371000" cy="600154"/>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000"/>
              <a:buFont typeface="Arial"/>
              <a:buNone/>
            </a:pPr>
            <a:r>
              <a:rPr b="0" i="0" lang="nl-NL" sz="1000" u="none" cap="none" strike="noStrike">
                <a:solidFill>
                  <a:srgbClr val="000000"/>
                </a:solidFill>
                <a:latin typeface="Arial"/>
                <a:ea typeface="Arial"/>
                <a:cs typeface="Arial"/>
                <a:sym typeface="Arial"/>
              </a:rPr>
              <a:t>More than 2.000 companies already joined!</a:t>
            </a:r>
            <a:endParaRPr b="0" i="0" sz="1000" u="none" cap="none" strike="noStrike">
              <a:solidFill>
                <a:srgbClr val="000000"/>
              </a:solidFill>
              <a:latin typeface="Arial"/>
              <a:ea typeface="Arial"/>
              <a:cs typeface="Arial"/>
              <a:sym typeface="Arial"/>
            </a:endParaRPr>
          </a:p>
        </p:txBody>
      </p:sp>
      <p:sp>
        <p:nvSpPr>
          <p:cNvPr id="106" name="Google Shape;106;p1"/>
          <p:cNvSpPr/>
          <p:nvPr/>
        </p:nvSpPr>
        <p:spPr>
          <a:xfrm>
            <a:off x="346093" y="2276453"/>
            <a:ext cx="1863090" cy="0"/>
          </a:xfrm>
          <a:custGeom>
            <a:rect b="b" l="l" r="r" t="t"/>
            <a:pathLst>
              <a:path extrusionOk="0" h="120000" w="2484120">
                <a:moveTo>
                  <a:pt x="0" y="0"/>
                </a:moveTo>
                <a:lnTo>
                  <a:pt x="248399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 name="Google Shape;107;p1"/>
          <p:cNvSpPr txBox="1"/>
          <p:nvPr/>
        </p:nvSpPr>
        <p:spPr>
          <a:xfrm>
            <a:off x="368292" y="2007999"/>
            <a:ext cx="2821800" cy="227460"/>
          </a:xfrm>
          <a:prstGeom prst="rect">
            <a:avLst/>
          </a:prstGeom>
          <a:noFill/>
          <a:ln>
            <a:noFill/>
          </a:ln>
        </p:spPr>
        <p:txBody>
          <a:bodyPr anchorCtr="0" anchor="t" bIns="0" lIns="0" spcFirstLastPara="1" rIns="0" wrap="square" tIns="11900">
            <a:spAutoFit/>
          </a:bodyPr>
          <a:lstStyle/>
          <a:p>
            <a:pPr indent="0" lvl="0" marL="12700" marR="0" rtl="0" algn="l">
              <a:lnSpc>
                <a:spcPct val="100000"/>
              </a:lnSpc>
              <a:spcBef>
                <a:spcPts val="0"/>
              </a:spcBef>
              <a:spcAft>
                <a:spcPts val="0"/>
              </a:spcAft>
              <a:buClr>
                <a:srgbClr val="000000"/>
              </a:buClr>
              <a:buSzPts val="1400"/>
              <a:buFont typeface="Arial"/>
              <a:buNone/>
            </a:pPr>
            <a:r>
              <a:rPr b="0" i="0" lang="nl-NL" sz="1400" u="none" cap="none" strike="noStrike">
                <a:solidFill>
                  <a:schemeClr val="dk1"/>
                </a:solidFill>
                <a:latin typeface="Arial"/>
                <a:ea typeface="Arial"/>
                <a:cs typeface="Arial"/>
                <a:sym typeface="Arial"/>
              </a:rPr>
              <a:t>3 Day workshop</a:t>
            </a:r>
            <a:endParaRPr b="0" i="0" sz="1400" u="none" cap="none" strike="noStrike">
              <a:solidFill>
                <a:schemeClr val="dk1"/>
              </a:solidFill>
              <a:latin typeface="Arial"/>
              <a:ea typeface="Arial"/>
              <a:cs typeface="Arial"/>
              <a:sym typeface="Arial"/>
            </a:endParaRPr>
          </a:p>
        </p:txBody>
      </p:sp>
      <p:sp>
        <p:nvSpPr>
          <p:cNvPr id="108" name="Google Shape;108;p1"/>
          <p:cNvSpPr txBox="1"/>
          <p:nvPr/>
        </p:nvSpPr>
        <p:spPr>
          <a:xfrm>
            <a:off x="272486" y="2384793"/>
            <a:ext cx="2568888" cy="994503"/>
          </a:xfrm>
          <a:prstGeom prst="rect">
            <a:avLst/>
          </a:prstGeom>
          <a:noFill/>
          <a:ln>
            <a:noFill/>
          </a:ln>
        </p:spPr>
        <p:txBody>
          <a:bodyPr anchorCtr="0" anchor="t" bIns="0" lIns="0" spcFirstLastPara="1" rIns="0" wrap="square" tIns="9525">
            <a:spAutoFit/>
          </a:bodyPr>
          <a:lstStyle/>
          <a:p>
            <a:pPr indent="0" lvl="0" marL="107950" marR="0" rtl="0" algn="l">
              <a:lnSpc>
                <a:spcPct val="100000"/>
              </a:lnSpc>
              <a:spcBef>
                <a:spcPts val="0"/>
              </a:spcBef>
              <a:spcAft>
                <a:spcPts val="0"/>
              </a:spcAft>
              <a:buClr>
                <a:srgbClr val="000000"/>
              </a:buClr>
              <a:buSzPts val="800"/>
              <a:buFont typeface="Arial"/>
              <a:buNone/>
            </a:pPr>
            <a:r>
              <a:rPr b="0" i="0" lang="nl-NL" sz="800" u="none" cap="none" strike="noStrike">
                <a:solidFill>
                  <a:srgbClr val="000000"/>
                </a:solidFill>
                <a:latin typeface="Arial"/>
                <a:ea typeface="Arial"/>
                <a:cs typeface="Arial"/>
                <a:sym typeface="Arial"/>
              </a:rPr>
              <a:t>Circular Economy is a system in which high-quality services are provided and where products last longer, are cleverly reused and recycled. This requires new designs and new business models, new chains and new collaborations. CIRCO’s Business Design Track helps you discover new opportunities and set up your own circular business case, and brings chain partners together. </a:t>
            </a:r>
            <a:endParaRPr b="0" i="0" sz="800" u="none" cap="none" strike="noStrike">
              <a:solidFill>
                <a:schemeClr val="dk1"/>
              </a:solidFill>
              <a:latin typeface="Arial"/>
              <a:ea typeface="Arial"/>
              <a:cs typeface="Arial"/>
              <a:sym typeface="Arial"/>
            </a:endParaRPr>
          </a:p>
        </p:txBody>
      </p:sp>
      <p:sp>
        <p:nvSpPr>
          <p:cNvPr id="109" name="Google Shape;109;p1"/>
          <p:cNvSpPr/>
          <p:nvPr/>
        </p:nvSpPr>
        <p:spPr>
          <a:xfrm>
            <a:off x="3623002" y="2276453"/>
            <a:ext cx="1863090" cy="0"/>
          </a:xfrm>
          <a:custGeom>
            <a:rect b="b" l="l" r="r" t="t"/>
            <a:pathLst>
              <a:path extrusionOk="0" h="120000" w="2484120">
                <a:moveTo>
                  <a:pt x="0" y="0"/>
                </a:moveTo>
                <a:lnTo>
                  <a:pt x="248399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 name="Google Shape;110;p1"/>
          <p:cNvSpPr txBox="1"/>
          <p:nvPr/>
        </p:nvSpPr>
        <p:spPr>
          <a:xfrm>
            <a:off x="3645201" y="2007999"/>
            <a:ext cx="2821800" cy="227460"/>
          </a:xfrm>
          <a:prstGeom prst="rect">
            <a:avLst/>
          </a:prstGeom>
          <a:noFill/>
          <a:ln>
            <a:noFill/>
          </a:ln>
        </p:spPr>
        <p:txBody>
          <a:bodyPr anchorCtr="0" anchor="t" bIns="0" lIns="0" spcFirstLastPara="1" rIns="0" wrap="square" tIns="11900">
            <a:spAutoFit/>
          </a:bodyPr>
          <a:lstStyle/>
          <a:p>
            <a:pPr indent="0" lvl="0" marL="12700" marR="0" rtl="0" algn="l">
              <a:lnSpc>
                <a:spcPct val="100000"/>
              </a:lnSpc>
              <a:spcBef>
                <a:spcPts val="0"/>
              </a:spcBef>
              <a:spcAft>
                <a:spcPts val="0"/>
              </a:spcAft>
              <a:buClr>
                <a:srgbClr val="000000"/>
              </a:buClr>
              <a:buSzPts val="1400"/>
              <a:buFont typeface="Arial"/>
              <a:buNone/>
            </a:pPr>
            <a:r>
              <a:rPr b="0" i="0" lang="nl-NL" sz="1400" u="none" cap="none" strike="noStrike">
                <a:solidFill>
                  <a:schemeClr val="dk1"/>
                </a:solidFill>
                <a:latin typeface="Arial"/>
                <a:ea typeface="Arial"/>
                <a:cs typeface="Arial"/>
                <a:sym typeface="Arial"/>
              </a:rPr>
              <a:t>What will you gain?</a:t>
            </a:r>
            <a:endParaRPr b="0" i="0" sz="1400" u="none" cap="none" strike="noStrike">
              <a:solidFill>
                <a:schemeClr val="dk1"/>
              </a:solidFill>
              <a:latin typeface="Arial"/>
              <a:ea typeface="Arial"/>
              <a:cs typeface="Arial"/>
              <a:sym typeface="Arial"/>
            </a:endParaRPr>
          </a:p>
        </p:txBody>
      </p:sp>
      <p:sp>
        <p:nvSpPr>
          <p:cNvPr id="111" name="Google Shape;111;p1"/>
          <p:cNvSpPr txBox="1"/>
          <p:nvPr/>
        </p:nvSpPr>
        <p:spPr>
          <a:xfrm>
            <a:off x="3380471" y="2385963"/>
            <a:ext cx="2568888" cy="1240724"/>
          </a:xfrm>
          <a:prstGeom prst="rect">
            <a:avLst/>
          </a:prstGeom>
          <a:noFill/>
          <a:ln>
            <a:noFill/>
          </a:ln>
        </p:spPr>
        <p:txBody>
          <a:bodyPr anchorCtr="0" anchor="t" bIns="0" lIns="0" spcFirstLastPara="1" rIns="0" wrap="square" tIns="9525">
            <a:spAutoFit/>
          </a:bodyPr>
          <a:lstStyle/>
          <a:p>
            <a:pPr indent="-171450" lvl="0" marL="279400" marR="0" rtl="0" algn="l">
              <a:lnSpc>
                <a:spcPct val="100000"/>
              </a:lnSpc>
              <a:spcBef>
                <a:spcPts val="0"/>
              </a:spcBef>
              <a:spcAft>
                <a:spcPts val="0"/>
              </a:spcAft>
              <a:buClr>
                <a:schemeClr val="dk1"/>
              </a:buClr>
              <a:buSzPts val="1100"/>
              <a:buFont typeface="Arial"/>
              <a:buChar char="•"/>
            </a:pPr>
            <a:r>
              <a:rPr b="0" i="0" lang="nl-NL" sz="800" u="none" cap="none" strike="noStrike">
                <a:solidFill>
                  <a:srgbClr val="000000"/>
                </a:solidFill>
                <a:latin typeface="Arial"/>
                <a:ea typeface="Arial"/>
                <a:cs typeface="Arial"/>
                <a:sym typeface="Arial"/>
              </a:rPr>
              <a:t>During the CIRCO track you will discover circular business opportunities and you will develop a concrete plan that can be realized in the short term for your company.</a:t>
            </a:r>
            <a:endParaRPr b="0" i="0" sz="1400" u="none" cap="none" strike="noStrike">
              <a:solidFill>
                <a:srgbClr val="000000"/>
              </a:solidFill>
              <a:latin typeface="Arial"/>
              <a:ea typeface="Arial"/>
              <a:cs typeface="Arial"/>
              <a:sym typeface="Arial"/>
            </a:endParaRPr>
          </a:p>
          <a:p>
            <a:pPr indent="-171450" lvl="0" marL="279400" marR="0" rtl="0" algn="l">
              <a:lnSpc>
                <a:spcPct val="100000"/>
              </a:lnSpc>
              <a:spcBef>
                <a:spcPts val="0"/>
              </a:spcBef>
              <a:spcAft>
                <a:spcPts val="0"/>
              </a:spcAft>
              <a:buClr>
                <a:schemeClr val="dk1"/>
              </a:buClr>
              <a:buSzPts val="1100"/>
              <a:buFont typeface="Arial"/>
              <a:buChar char="•"/>
            </a:pPr>
            <a:r>
              <a:rPr b="0" i="0" lang="nl-NL" sz="800" u="none" cap="none" strike="noStrike">
                <a:solidFill>
                  <a:srgbClr val="000000"/>
                </a:solidFill>
                <a:latin typeface="Arial"/>
                <a:ea typeface="Arial"/>
                <a:cs typeface="Arial"/>
                <a:sym typeface="Arial"/>
              </a:rPr>
              <a:t>Working together within chain partners makes your ideas smarter and more feasible.</a:t>
            </a:r>
            <a:endParaRPr b="0" i="0" sz="1400" u="none" cap="none" strike="noStrike">
              <a:solidFill>
                <a:srgbClr val="000000"/>
              </a:solidFill>
              <a:latin typeface="Arial"/>
              <a:ea typeface="Arial"/>
              <a:cs typeface="Arial"/>
              <a:sym typeface="Arial"/>
            </a:endParaRPr>
          </a:p>
          <a:p>
            <a:pPr indent="-171450" lvl="0" marL="279400" marR="0" rtl="0" algn="l">
              <a:lnSpc>
                <a:spcPct val="100000"/>
              </a:lnSpc>
              <a:spcBef>
                <a:spcPts val="0"/>
              </a:spcBef>
              <a:spcAft>
                <a:spcPts val="0"/>
              </a:spcAft>
              <a:buClr>
                <a:schemeClr val="dk1"/>
              </a:buClr>
              <a:buSzPts val="1100"/>
              <a:buFont typeface="Arial"/>
              <a:buChar char="•"/>
            </a:pPr>
            <a:r>
              <a:rPr b="0" i="0" lang="nl-NL" sz="800" u="none" cap="none" strike="noStrike">
                <a:solidFill>
                  <a:srgbClr val="000000"/>
                </a:solidFill>
                <a:latin typeface="Arial"/>
                <a:ea typeface="Arial"/>
                <a:cs typeface="Arial"/>
                <a:sym typeface="Arial"/>
              </a:rPr>
              <a:t>You will have access to up-to-date knowledge and concrete useful tools.</a:t>
            </a:r>
            <a:endParaRPr b="0" i="0" sz="1400" u="none" cap="none" strike="noStrike">
              <a:solidFill>
                <a:srgbClr val="000000"/>
              </a:solidFill>
              <a:latin typeface="Arial"/>
              <a:ea typeface="Arial"/>
              <a:cs typeface="Arial"/>
              <a:sym typeface="Arial"/>
            </a:endParaRPr>
          </a:p>
          <a:p>
            <a:pPr indent="-171450" lvl="0" marL="279400" marR="0" rtl="0" algn="l">
              <a:lnSpc>
                <a:spcPct val="100000"/>
              </a:lnSpc>
              <a:spcBef>
                <a:spcPts val="0"/>
              </a:spcBef>
              <a:spcAft>
                <a:spcPts val="0"/>
              </a:spcAft>
              <a:buClr>
                <a:schemeClr val="dk1"/>
              </a:buClr>
              <a:buSzPts val="1100"/>
              <a:buFont typeface="Arial"/>
              <a:buChar char="•"/>
            </a:pPr>
            <a:r>
              <a:rPr b="0" i="0" lang="nl-NL" sz="800" u="none" cap="none" strike="noStrike">
                <a:solidFill>
                  <a:srgbClr val="000000"/>
                </a:solidFill>
                <a:latin typeface="Arial"/>
                <a:ea typeface="Arial"/>
                <a:cs typeface="Arial"/>
                <a:sym typeface="Arial"/>
              </a:rPr>
              <a:t>In addition, you gain insight into possible system changes in the long term.</a:t>
            </a:r>
            <a:endParaRPr b="0" i="0" sz="800" u="none" cap="none" strike="noStrike">
              <a:solidFill>
                <a:schemeClr val="dk1"/>
              </a:solidFill>
              <a:latin typeface="Arial"/>
              <a:ea typeface="Arial"/>
              <a:cs typeface="Arial"/>
              <a:sym typeface="Arial"/>
            </a:endParaRPr>
          </a:p>
        </p:txBody>
      </p:sp>
      <p:sp>
        <p:nvSpPr>
          <p:cNvPr id="112" name="Google Shape;112;p1"/>
          <p:cNvSpPr txBox="1"/>
          <p:nvPr/>
        </p:nvSpPr>
        <p:spPr>
          <a:xfrm>
            <a:off x="3645201" y="4279490"/>
            <a:ext cx="2304158" cy="625171"/>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chemeClr val="dk1"/>
                </a:solidFill>
                <a:latin typeface="Arial"/>
                <a:ea typeface="Arial"/>
                <a:cs typeface="Arial"/>
                <a:sym typeface="Arial"/>
              </a:rPr>
              <a:t>The CIRCO Track is </a:t>
            </a:r>
            <a:r>
              <a:rPr b="0" i="0" lang="nl-NL" sz="800" u="none" cap="none" strike="noStrike">
                <a:solidFill>
                  <a:srgbClr val="000000"/>
                </a:solidFill>
                <a:latin typeface="Arial"/>
                <a:ea typeface="Arial"/>
                <a:cs typeface="Arial"/>
                <a:sym typeface="Arial"/>
              </a:rPr>
              <a:t>for professionals like business developers, designers, marketeers, operations, innovation and commercial managers  from various organizations. It is a highly interactive training working around a specific theme </a:t>
            </a:r>
            <a:r>
              <a:rPr b="0" i="0" lang="nl-NL" sz="800" u="none" cap="none" strike="noStrike">
                <a:solidFill>
                  <a:schemeClr val="dk1"/>
                </a:solidFill>
                <a:latin typeface="Arial"/>
                <a:ea typeface="Arial"/>
                <a:cs typeface="Arial"/>
                <a:sym typeface="Arial"/>
              </a:rPr>
              <a:t>.</a:t>
            </a:r>
            <a:endParaRPr b="0" i="0" sz="800" u="none" cap="none" strike="noStrike">
              <a:solidFill>
                <a:schemeClr val="dk1"/>
              </a:solidFill>
              <a:latin typeface="Arial"/>
              <a:ea typeface="Arial"/>
              <a:cs typeface="Arial"/>
              <a:sym typeface="Arial"/>
            </a:endParaRPr>
          </a:p>
        </p:txBody>
      </p:sp>
      <p:sp>
        <p:nvSpPr>
          <p:cNvPr id="113" name="Google Shape;113;p1"/>
          <p:cNvSpPr/>
          <p:nvPr/>
        </p:nvSpPr>
        <p:spPr>
          <a:xfrm>
            <a:off x="3623002" y="4177041"/>
            <a:ext cx="1863090" cy="0"/>
          </a:xfrm>
          <a:custGeom>
            <a:rect b="b" l="l" r="r" t="t"/>
            <a:pathLst>
              <a:path extrusionOk="0" h="120000" w="2484120">
                <a:moveTo>
                  <a:pt x="0" y="0"/>
                </a:moveTo>
                <a:lnTo>
                  <a:pt x="248399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 name="Google Shape;114;p1"/>
          <p:cNvSpPr txBox="1"/>
          <p:nvPr/>
        </p:nvSpPr>
        <p:spPr>
          <a:xfrm>
            <a:off x="3623002" y="3921702"/>
            <a:ext cx="2821800" cy="227460"/>
          </a:xfrm>
          <a:prstGeom prst="rect">
            <a:avLst/>
          </a:prstGeom>
          <a:noFill/>
          <a:ln>
            <a:noFill/>
          </a:ln>
        </p:spPr>
        <p:txBody>
          <a:bodyPr anchorCtr="0" anchor="t" bIns="0" lIns="0" spcFirstLastPara="1" rIns="0" wrap="square" tIns="11900">
            <a:spAutoFit/>
          </a:bodyPr>
          <a:lstStyle/>
          <a:p>
            <a:pPr indent="0" lvl="0" marL="12700" marR="0" rtl="0" algn="l">
              <a:lnSpc>
                <a:spcPct val="100000"/>
              </a:lnSpc>
              <a:spcBef>
                <a:spcPts val="0"/>
              </a:spcBef>
              <a:spcAft>
                <a:spcPts val="0"/>
              </a:spcAft>
              <a:buClr>
                <a:srgbClr val="000000"/>
              </a:buClr>
              <a:buSzPts val="1400"/>
              <a:buFont typeface="Arial"/>
              <a:buNone/>
            </a:pPr>
            <a:r>
              <a:rPr b="0" i="0" lang="nl-NL" sz="1400" u="none" cap="none" strike="noStrike">
                <a:solidFill>
                  <a:schemeClr val="dk1"/>
                </a:solidFill>
                <a:latin typeface="Arial"/>
                <a:ea typeface="Arial"/>
                <a:cs typeface="Arial"/>
                <a:sym typeface="Arial"/>
              </a:rPr>
              <a:t>Who can participate?</a:t>
            </a:r>
            <a:endParaRPr b="0" i="0" sz="1400" u="none" cap="none" strike="noStrike">
              <a:solidFill>
                <a:schemeClr val="dk1"/>
              </a:solidFill>
              <a:latin typeface="Arial"/>
              <a:ea typeface="Arial"/>
              <a:cs typeface="Arial"/>
              <a:sym typeface="Arial"/>
            </a:endParaRPr>
          </a:p>
        </p:txBody>
      </p:sp>
      <p:sp>
        <p:nvSpPr>
          <p:cNvPr id="115" name="Google Shape;115;p1"/>
          <p:cNvSpPr txBox="1"/>
          <p:nvPr/>
        </p:nvSpPr>
        <p:spPr>
          <a:xfrm>
            <a:off x="4973600" y="159739"/>
            <a:ext cx="3928287" cy="769431"/>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1500"/>
              <a:buFont typeface="Arial"/>
              <a:buNone/>
            </a:pPr>
            <a:r>
              <a:rPr b="1" i="0" lang="nl-NL" sz="1500" u="none" cap="none" strike="noStrike">
                <a:solidFill>
                  <a:srgbClr val="000000"/>
                </a:solidFill>
                <a:latin typeface="Arial"/>
                <a:ea typeface="Arial"/>
                <a:cs typeface="Arial"/>
                <a:sym typeface="Arial"/>
              </a:rPr>
              <a:t>Do you want to learn more about CIRCO International, Hubs and programmes?</a:t>
            </a:r>
            <a:endParaRPr b="1" i="0" sz="15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100"/>
              <a:buFont typeface="Arial"/>
              <a:buNone/>
            </a:pPr>
            <a:r>
              <a:rPr b="0" i="0" lang="nl-NL" sz="1100" u="none" cap="none" strike="noStrike">
                <a:solidFill>
                  <a:srgbClr val="000000"/>
                </a:solidFill>
                <a:latin typeface="Arial"/>
                <a:ea typeface="Arial"/>
                <a:cs typeface="Arial"/>
                <a:sym typeface="Arial"/>
              </a:rPr>
              <a:t>Go to </a:t>
            </a:r>
            <a:r>
              <a:rPr b="0" i="0" lang="nl-NL" sz="1100" u="sng" cap="none" strike="noStrike">
                <a:solidFill>
                  <a:srgbClr val="000000"/>
                </a:solidFill>
                <a:latin typeface="Arial"/>
                <a:ea typeface="Arial"/>
                <a:cs typeface="Arial"/>
                <a:sym typeface="Arial"/>
                <a:hlinkClick r:id="rId6">
                  <a:extLst>
                    <a:ext uri="{A12FA001-AC4F-418D-AE19-62706E023703}">
                      <ahyp:hlinkClr val="tx"/>
                    </a:ext>
                  </a:extLst>
                </a:hlinkClick>
              </a:rPr>
              <a:t>circonl.nl/international</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p:nvPr/>
        </p:nvSpPr>
        <p:spPr>
          <a:xfrm>
            <a:off x="4262648" y="1481760"/>
            <a:ext cx="4638502" cy="3360839"/>
          </a:xfrm>
          <a:prstGeom prst="rect">
            <a:avLst/>
          </a:prstGeom>
          <a:solidFill>
            <a:srgbClr val="EAC81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
          <p:cNvSpPr/>
          <p:nvPr/>
        </p:nvSpPr>
        <p:spPr>
          <a:xfrm>
            <a:off x="646300" y="158672"/>
            <a:ext cx="131444" cy="502920"/>
          </a:xfrm>
          <a:custGeom>
            <a:rect b="b" l="l" r="r" t="t"/>
            <a:pathLst>
              <a:path extrusionOk="0" h="670560" w="175259">
                <a:moveTo>
                  <a:pt x="0" y="0"/>
                </a:moveTo>
                <a:lnTo>
                  <a:pt x="175130" y="0"/>
                </a:lnTo>
                <a:lnTo>
                  <a:pt x="175130" y="670422"/>
                </a:lnTo>
                <a:lnTo>
                  <a:pt x="0" y="670422"/>
                </a:lnTo>
                <a:lnTo>
                  <a:pt x="0" y="0"/>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 name="Google Shape;122;p2"/>
          <p:cNvSpPr/>
          <p:nvPr/>
        </p:nvSpPr>
        <p:spPr>
          <a:xfrm>
            <a:off x="834753" y="158672"/>
            <a:ext cx="361950" cy="502920"/>
          </a:xfrm>
          <a:custGeom>
            <a:rect b="b" l="l" r="r" t="t"/>
            <a:pathLst>
              <a:path extrusionOk="0" h="670560" w="482600">
                <a:moveTo>
                  <a:pt x="274160" y="0"/>
                </a:moveTo>
                <a:lnTo>
                  <a:pt x="0" y="0"/>
                </a:lnTo>
                <a:lnTo>
                  <a:pt x="0" y="670422"/>
                </a:lnTo>
                <a:lnTo>
                  <a:pt x="175130" y="670422"/>
                </a:lnTo>
                <a:lnTo>
                  <a:pt x="175130" y="402074"/>
                </a:lnTo>
                <a:lnTo>
                  <a:pt x="439912" y="402074"/>
                </a:lnTo>
                <a:lnTo>
                  <a:pt x="439609" y="400975"/>
                </a:lnTo>
                <a:lnTo>
                  <a:pt x="419198" y="370397"/>
                </a:lnTo>
                <a:lnTo>
                  <a:pt x="387777" y="349866"/>
                </a:lnTo>
                <a:lnTo>
                  <a:pt x="343702" y="339907"/>
                </a:lnTo>
                <a:lnTo>
                  <a:pt x="343702" y="338034"/>
                </a:lnTo>
                <a:lnTo>
                  <a:pt x="386455" y="325329"/>
                </a:lnTo>
                <a:lnTo>
                  <a:pt x="418821" y="302308"/>
                </a:lnTo>
                <a:lnTo>
                  <a:pt x="431660" y="283676"/>
                </a:lnTo>
                <a:lnTo>
                  <a:pt x="175130" y="283676"/>
                </a:lnTo>
                <a:lnTo>
                  <a:pt x="175130" y="125933"/>
                </a:lnTo>
                <a:lnTo>
                  <a:pt x="453209" y="125933"/>
                </a:lnTo>
                <a:lnTo>
                  <a:pt x="440576" y="86326"/>
                </a:lnTo>
                <a:lnTo>
                  <a:pt x="416592" y="50539"/>
                </a:lnTo>
                <a:lnTo>
                  <a:pt x="381458" y="23342"/>
                </a:lnTo>
                <a:lnTo>
                  <a:pt x="334280" y="6055"/>
                </a:lnTo>
                <a:lnTo>
                  <a:pt x="274160" y="0"/>
                </a:lnTo>
                <a:close/>
              </a:path>
              <a:path extrusionOk="0" h="670560" w="482600">
                <a:moveTo>
                  <a:pt x="439912" y="402074"/>
                </a:moveTo>
                <a:lnTo>
                  <a:pt x="221491" y="402074"/>
                </a:lnTo>
                <a:lnTo>
                  <a:pt x="248301" y="406335"/>
                </a:lnTo>
                <a:lnTo>
                  <a:pt x="266031" y="421403"/>
                </a:lnTo>
                <a:lnTo>
                  <a:pt x="275827" y="450704"/>
                </a:lnTo>
                <a:lnTo>
                  <a:pt x="278838" y="497667"/>
                </a:lnTo>
                <a:lnTo>
                  <a:pt x="278884" y="547653"/>
                </a:lnTo>
                <a:lnTo>
                  <a:pt x="279102" y="569735"/>
                </a:lnTo>
                <a:lnTo>
                  <a:pt x="280952" y="603884"/>
                </a:lnTo>
                <a:lnTo>
                  <a:pt x="285974" y="639438"/>
                </a:lnTo>
                <a:lnTo>
                  <a:pt x="295754" y="670422"/>
                </a:lnTo>
                <a:lnTo>
                  <a:pt x="482161" y="670422"/>
                </a:lnTo>
                <a:lnTo>
                  <a:pt x="482161" y="661051"/>
                </a:lnTo>
                <a:lnTo>
                  <a:pt x="474981" y="656514"/>
                </a:lnTo>
                <a:lnTo>
                  <a:pt x="469829" y="651448"/>
                </a:lnTo>
                <a:lnTo>
                  <a:pt x="455028" y="602127"/>
                </a:lnTo>
                <a:lnTo>
                  <a:pt x="453968" y="490169"/>
                </a:lnTo>
                <a:lnTo>
                  <a:pt x="450652" y="441074"/>
                </a:lnTo>
                <a:lnTo>
                  <a:pt x="439912" y="402074"/>
                </a:lnTo>
                <a:close/>
              </a:path>
              <a:path extrusionOk="0" h="670560" w="482600">
                <a:moveTo>
                  <a:pt x="453209" y="125933"/>
                </a:moveTo>
                <a:lnTo>
                  <a:pt x="208961" y="125933"/>
                </a:lnTo>
                <a:lnTo>
                  <a:pt x="242960" y="130443"/>
                </a:lnTo>
                <a:lnTo>
                  <a:pt x="266120" y="144469"/>
                </a:lnTo>
                <a:lnTo>
                  <a:pt x="279349" y="168751"/>
                </a:lnTo>
                <a:lnTo>
                  <a:pt x="283558" y="204032"/>
                </a:lnTo>
                <a:lnTo>
                  <a:pt x="279100" y="236639"/>
                </a:lnTo>
                <a:lnTo>
                  <a:pt x="265535" y="261776"/>
                </a:lnTo>
                <a:lnTo>
                  <a:pt x="242572" y="277953"/>
                </a:lnTo>
                <a:lnTo>
                  <a:pt x="209922" y="283676"/>
                </a:lnTo>
                <a:lnTo>
                  <a:pt x="431660" y="283676"/>
                </a:lnTo>
                <a:lnTo>
                  <a:pt x="441309" y="269674"/>
                </a:lnTo>
                <a:lnTo>
                  <a:pt x="454428" y="228132"/>
                </a:lnTo>
                <a:lnTo>
                  <a:pt x="458688" y="178388"/>
                </a:lnTo>
                <a:lnTo>
                  <a:pt x="454309" y="129383"/>
                </a:lnTo>
                <a:lnTo>
                  <a:pt x="453209" y="125933"/>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 name="Google Shape;123;p2"/>
          <p:cNvSpPr/>
          <p:nvPr/>
        </p:nvSpPr>
        <p:spPr>
          <a:xfrm>
            <a:off x="1225288" y="149086"/>
            <a:ext cx="347185" cy="522922"/>
          </a:xfrm>
          <a:custGeom>
            <a:rect b="b" l="l" r="r" t="t"/>
            <a:pathLst>
              <a:path extrusionOk="0" h="697230" w="462914">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extrusionOk="0" h="697230" w="462914">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extrusionOk="0" h="697230" w="462914">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 name="Google Shape;124;p2"/>
          <p:cNvSpPr/>
          <p:nvPr/>
        </p:nvSpPr>
        <p:spPr>
          <a:xfrm>
            <a:off x="1604545" y="149086"/>
            <a:ext cx="360521" cy="522446"/>
          </a:xfrm>
          <a:custGeom>
            <a:rect b="b" l="l" r="r" t="t"/>
            <a:pathLst>
              <a:path extrusionOk="0" h="696594" w="480694">
                <a:moveTo>
                  <a:pt x="240328" y="0"/>
                </a:moveTo>
                <a:lnTo>
                  <a:pt x="194401" y="2458"/>
                </a:lnTo>
                <a:lnTo>
                  <a:pt x="154048" y="9999"/>
                </a:lnTo>
                <a:lnTo>
                  <a:pt x="89056" y="41335"/>
                </a:lnTo>
                <a:lnTo>
                  <a:pt x="43328" y="96014"/>
                </a:lnTo>
                <a:lnTo>
                  <a:pt x="27055" y="132734"/>
                </a:lnTo>
                <a:lnTo>
                  <a:pt x="14839" y="176042"/>
                </a:lnTo>
                <a:lnTo>
                  <a:pt x="6426" y="226188"/>
                </a:lnTo>
                <a:lnTo>
                  <a:pt x="1564" y="283424"/>
                </a:lnTo>
                <a:lnTo>
                  <a:pt x="0" y="348000"/>
                </a:lnTo>
                <a:lnTo>
                  <a:pt x="1564" y="412655"/>
                </a:lnTo>
                <a:lnTo>
                  <a:pt x="6426" y="469956"/>
                </a:lnTo>
                <a:lnTo>
                  <a:pt x="14839" y="520155"/>
                </a:lnTo>
                <a:lnTo>
                  <a:pt x="27055" y="563504"/>
                </a:lnTo>
                <a:lnTo>
                  <a:pt x="43328" y="600255"/>
                </a:lnTo>
                <a:lnTo>
                  <a:pt x="89056" y="654972"/>
                </a:lnTo>
                <a:lnTo>
                  <a:pt x="154048" y="686323"/>
                </a:lnTo>
                <a:lnTo>
                  <a:pt x="194401" y="693867"/>
                </a:lnTo>
                <a:lnTo>
                  <a:pt x="240328" y="696325"/>
                </a:lnTo>
                <a:lnTo>
                  <a:pt x="286238" y="693867"/>
                </a:lnTo>
                <a:lnTo>
                  <a:pt x="326560" y="686323"/>
                </a:lnTo>
                <a:lnTo>
                  <a:pt x="391469" y="654972"/>
                </a:lnTo>
                <a:lnTo>
                  <a:pt x="437101" y="600255"/>
                </a:lnTo>
                <a:lnTo>
                  <a:pt x="446822" y="578239"/>
                </a:lnTo>
                <a:lnTo>
                  <a:pt x="240328" y="578239"/>
                </a:lnTo>
                <a:lnTo>
                  <a:pt x="217335" y="573767"/>
                </a:lnTo>
                <a:lnTo>
                  <a:pt x="190620" y="531067"/>
                </a:lnTo>
                <a:lnTo>
                  <a:pt x="184549" y="488222"/>
                </a:lnTo>
                <a:lnTo>
                  <a:pt x="181768" y="427969"/>
                </a:lnTo>
                <a:lnTo>
                  <a:pt x="181102" y="348000"/>
                </a:lnTo>
                <a:lnTo>
                  <a:pt x="181768" y="268056"/>
                </a:lnTo>
                <a:lnTo>
                  <a:pt x="184549" y="207860"/>
                </a:lnTo>
                <a:lnTo>
                  <a:pt x="190620" y="165088"/>
                </a:lnTo>
                <a:lnTo>
                  <a:pt x="217335" y="122514"/>
                </a:lnTo>
                <a:lnTo>
                  <a:pt x="240328" y="118065"/>
                </a:lnTo>
                <a:lnTo>
                  <a:pt x="446846" y="118065"/>
                </a:lnTo>
                <a:lnTo>
                  <a:pt x="437101" y="96014"/>
                </a:lnTo>
                <a:lnTo>
                  <a:pt x="391469" y="41335"/>
                </a:lnTo>
                <a:lnTo>
                  <a:pt x="326560" y="9999"/>
                </a:lnTo>
                <a:lnTo>
                  <a:pt x="286238" y="2458"/>
                </a:lnTo>
                <a:lnTo>
                  <a:pt x="240328" y="0"/>
                </a:lnTo>
                <a:close/>
              </a:path>
              <a:path extrusionOk="0" h="696594" w="480694">
                <a:moveTo>
                  <a:pt x="446846" y="118065"/>
                </a:moveTo>
                <a:lnTo>
                  <a:pt x="240328" y="118065"/>
                </a:lnTo>
                <a:lnTo>
                  <a:pt x="263305" y="122514"/>
                </a:lnTo>
                <a:lnTo>
                  <a:pt x="279471" y="137414"/>
                </a:lnTo>
                <a:lnTo>
                  <a:pt x="290000" y="165088"/>
                </a:lnTo>
                <a:lnTo>
                  <a:pt x="296068" y="207860"/>
                </a:lnTo>
                <a:lnTo>
                  <a:pt x="298847" y="268056"/>
                </a:lnTo>
                <a:lnTo>
                  <a:pt x="299513" y="348000"/>
                </a:lnTo>
                <a:lnTo>
                  <a:pt x="298847" y="427969"/>
                </a:lnTo>
                <a:lnTo>
                  <a:pt x="296068" y="488222"/>
                </a:lnTo>
                <a:lnTo>
                  <a:pt x="290000" y="531067"/>
                </a:lnTo>
                <a:lnTo>
                  <a:pt x="263305" y="573767"/>
                </a:lnTo>
                <a:lnTo>
                  <a:pt x="240328" y="578239"/>
                </a:lnTo>
                <a:lnTo>
                  <a:pt x="446822" y="578239"/>
                </a:lnTo>
                <a:lnTo>
                  <a:pt x="465504" y="520155"/>
                </a:lnTo>
                <a:lnTo>
                  <a:pt x="473884" y="469956"/>
                </a:lnTo>
                <a:lnTo>
                  <a:pt x="478725" y="412655"/>
                </a:lnTo>
                <a:lnTo>
                  <a:pt x="480281" y="348000"/>
                </a:lnTo>
                <a:lnTo>
                  <a:pt x="478725" y="283424"/>
                </a:lnTo>
                <a:lnTo>
                  <a:pt x="473884" y="226188"/>
                </a:lnTo>
                <a:lnTo>
                  <a:pt x="465504" y="176042"/>
                </a:lnTo>
                <a:lnTo>
                  <a:pt x="453328" y="132734"/>
                </a:lnTo>
                <a:lnTo>
                  <a:pt x="446846" y="118065"/>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 name="Google Shape;125;p2"/>
          <p:cNvSpPr txBox="1"/>
          <p:nvPr/>
        </p:nvSpPr>
        <p:spPr>
          <a:xfrm>
            <a:off x="264326" y="1076076"/>
            <a:ext cx="3536027" cy="381828"/>
          </a:xfrm>
          <a:prstGeom prst="rect">
            <a:avLst/>
          </a:prstGeom>
          <a:noFill/>
          <a:ln>
            <a:noFill/>
          </a:ln>
        </p:spPr>
        <p:txBody>
          <a:bodyPr anchorCtr="0" anchor="t" bIns="0" lIns="0" spcFirstLastPara="1" rIns="0" wrap="square" tIns="12375">
            <a:spAutoFit/>
          </a:bodyPr>
          <a:lstStyle/>
          <a:p>
            <a:pPr indent="0" lvl="0" marL="12700" marR="0" rtl="0" algn="l">
              <a:lnSpc>
                <a:spcPct val="100000"/>
              </a:lnSpc>
              <a:spcBef>
                <a:spcPts val="0"/>
              </a:spcBef>
              <a:spcAft>
                <a:spcPts val="0"/>
              </a:spcAft>
              <a:buClr>
                <a:srgbClr val="000000"/>
              </a:buClr>
              <a:buSzPts val="2400"/>
              <a:buFont typeface="Arial"/>
              <a:buNone/>
            </a:pPr>
            <a:r>
              <a:rPr b="1" i="0" lang="nl-NL" sz="2400" u="none" cap="none" strike="noStrike">
                <a:solidFill>
                  <a:schemeClr val="dk1"/>
                </a:solidFill>
                <a:latin typeface="Arial"/>
                <a:ea typeface="Arial"/>
                <a:cs typeface="Arial"/>
                <a:sym typeface="Arial"/>
              </a:rPr>
              <a:t>Practical information</a:t>
            </a:r>
            <a:endParaRPr b="0" i="0" sz="2400" u="none" cap="none" strike="noStrike">
              <a:solidFill>
                <a:schemeClr val="dk1"/>
              </a:solidFill>
              <a:latin typeface="Arial"/>
              <a:ea typeface="Arial"/>
              <a:cs typeface="Arial"/>
              <a:sym typeface="Arial"/>
            </a:endParaRPr>
          </a:p>
        </p:txBody>
      </p:sp>
      <p:sp>
        <p:nvSpPr>
          <p:cNvPr id="126" name="Google Shape;126;p2"/>
          <p:cNvSpPr/>
          <p:nvPr/>
        </p:nvSpPr>
        <p:spPr>
          <a:xfrm>
            <a:off x="242113" y="149086"/>
            <a:ext cx="347185" cy="522922"/>
          </a:xfrm>
          <a:custGeom>
            <a:rect b="b" l="l" r="r" t="t"/>
            <a:pathLst>
              <a:path extrusionOk="0" h="697230" w="462914">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extrusionOk="0" h="697230" w="462914">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extrusionOk="0" h="697230" w="462914">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 name="Google Shape;127;p2"/>
          <p:cNvSpPr/>
          <p:nvPr/>
        </p:nvSpPr>
        <p:spPr>
          <a:xfrm>
            <a:off x="286525" y="2997281"/>
            <a:ext cx="3835022" cy="184531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8" name="Google Shape;128;p2"/>
          <p:cNvSpPr txBox="1"/>
          <p:nvPr/>
        </p:nvSpPr>
        <p:spPr>
          <a:xfrm>
            <a:off x="302239" y="1945496"/>
            <a:ext cx="1837337" cy="502061"/>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rgbClr val="000000"/>
                </a:solidFill>
                <a:latin typeface="Arial"/>
                <a:ea typeface="Arial"/>
                <a:cs typeface="Arial"/>
                <a:sym typeface="Arial"/>
              </a:rPr>
              <a:t>This workshop is being offered free-of-charge within the framework of Impact Hub Yerevan’s “CirculUP!” program.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29" name="Google Shape;129;p2"/>
          <p:cNvSpPr/>
          <p:nvPr/>
        </p:nvSpPr>
        <p:spPr>
          <a:xfrm>
            <a:off x="264326" y="1879304"/>
            <a:ext cx="1863090" cy="0"/>
          </a:xfrm>
          <a:custGeom>
            <a:rect b="b" l="l" r="r" t="t"/>
            <a:pathLst>
              <a:path extrusionOk="0" h="120000" w="2484120">
                <a:moveTo>
                  <a:pt x="0" y="0"/>
                </a:moveTo>
                <a:lnTo>
                  <a:pt x="248399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130" name="Google Shape;130;p2"/>
          <p:cNvPicPr preferRelativeResize="0"/>
          <p:nvPr/>
        </p:nvPicPr>
        <p:blipFill rotWithShape="1">
          <a:blip r:embed="rId4">
            <a:alphaModFix/>
          </a:blip>
          <a:srcRect b="0" l="0" r="0" t="0"/>
          <a:stretch/>
        </p:blipFill>
        <p:spPr>
          <a:xfrm>
            <a:off x="2149708" y="158675"/>
            <a:ext cx="1514392" cy="692550"/>
          </a:xfrm>
          <a:prstGeom prst="rect">
            <a:avLst/>
          </a:prstGeom>
          <a:noFill/>
          <a:ln>
            <a:noFill/>
          </a:ln>
        </p:spPr>
      </p:pic>
      <p:sp>
        <p:nvSpPr>
          <p:cNvPr id="131" name="Google Shape;131;p2"/>
          <p:cNvSpPr txBox="1"/>
          <p:nvPr/>
        </p:nvSpPr>
        <p:spPr>
          <a:xfrm>
            <a:off x="2149700" y="204873"/>
            <a:ext cx="1514400" cy="600154"/>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000"/>
              <a:buFont typeface="Arial"/>
              <a:buNone/>
            </a:pPr>
            <a:r>
              <a:rPr b="0" i="0" lang="nl-NL" sz="1000" u="none" cap="none" strike="noStrike">
                <a:solidFill>
                  <a:srgbClr val="000000"/>
                </a:solidFill>
                <a:latin typeface="Arial"/>
                <a:ea typeface="Arial"/>
                <a:cs typeface="Arial"/>
                <a:sym typeface="Arial"/>
              </a:rPr>
              <a:t>2/3 of CIRCO </a:t>
            </a:r>
            <a:br>
              <a:rPr b="0" i="0" lang="nl-NL" sz="1000" u="none" cap="none" strike="noStrike">
                <a:solidFill>
                  <a:srgbClr val="000000"/>
                </a:solidFill>
                <a:latin typeface="Arial"/>
                <a:ea typeface="Arial"/>
                <a:cs typeface="Arial"/>
                <a:sym typeface="Arial"/>
              </a:rPr>
            </a:br>
            <a:r>
              <a:rPr b="0" i="0" lang="nl-NL" sz="1000" u="none" cap="none" strike="noStrike">
                <a:solidFill>
                  <a:srgbClr val="000000"/>
                </a:solidFill>
                <a:latin typeface="Arial"/>
                <a:ea typeface="Arial"/>
                <a:cs typeface="Arial"/>
                <a:sym typeface="Arial"/>
              </a:rPr>
              <a:t>alumni are currently in </a:t>
            </a:r>
            <a:br>
              <a:rPr b="0" i="0" lang="nl-NL" sz="1000" u="none" cap="none" strike="noStrike">
                <a:solidFill>
                  <a:srgbClr val="000000"/>
                </a:solidFill>
                <a:latin typeface="Arial"/>
                <a:ea typeface="Arial"/>
                <a:cs typeface="Arial"/>
                <a:sym typeface="Arial"/>
              </a:rPr>
            </a:br>
            <a:r>
              <a:rPr b="0" i="0" lang="nl-NL" sz="1000" u="none" cap="none" strike="noStrike">
                <a:solidFill>
                  <a:srgbClr val="000000"/>
                </a:solidFill>
                <a:latin typeface="Arial"/>
                <a:ea typeface="Arial"/>
                <a:cs typeface="Arial"/>
                <a:sym typeface="Arial"/>
              </a:rPr>
              <a:t>circular business</a:t>
            </a:r>
            <a:endParaRPr b="0" i="0" sz="1000" u="none" cap="none" strike="noStrike">
              <a:solidFill>
                <a:srgbClr val="000000"/>
              </a:solidFill>
              <a:latin typeface="Arial"/>
              <a:ea typeface="Arial"/>
              <a:cs typeface="Arial"/>
              <a:sym typeface="Arial"/>
            </a:endParaRPr>
          </a:p>
        </p:txBody>
      </p:sp>
      <p:sp>
        <p:nvSpPr>
          <p:cNvPr id="132" name="Google Shape;132;p2"/>
          <p:cNvSpPr/>
          <p:nvPr/>
        </p:nvSpPr>
        <p:spPr>
          <a:xfrm>
            <a:off x="2282444" y="1439851"/>
            <a:ext cx="1308734" cy="41910"/>
          </a:xfrm>
          <a:custGeom>
            <a:rect b="b" l="l" r="r" t="t"/>
            <a:pathLst>
              <a:path extrusionOk="0" h="55880" w="1744979">
                <a:moveTo>
                  <a:pt x="1736613" y="24961"/>
                </a:moveTo>
                <a:lnTo>
                  <a:pt x="987380" y="24961"/>
                </a:lnTo>
                <a:lnTo>
                  <a:pt x="967970" y="28348"/>
                </a:lnTo>
                <a:lnTo>
                  <a:pt x="913416" y="35425"/>
                </a:lnTo>
                <a:lnTo>
                  <a:pt x="893559" y="39305"/>
                </a:lnTo>
                <a:lnTo>
                  <a:pt x="905864" y="40258"/>
                </a:lnTo>
                <a:lnTo>
                  <a:pt x="914527" y="42219"/>
                </a:lnTo>
                <a:lnTo>
                  <a:pt x="919813" y="45861"/>
                </a:lnTo>
                <a:lnTo>
                  <a:pt x="921990" y="51856"/>
                </a:lnTo>
                <a:lnTo>
                  <a:pt x="922937" y="53649"/>
                </a:lnTo>
                <a:lnTo>
                  <a:pt x="925780" y="53649"/>
                </a:lnTo>
                <a:lnTo>
                  <a:pt x="928624" y="54546"/>
                </a:lnTo>
                <a:lnTo>
                  <a:pt x="936205" y="55442"/>
                </a:lnTo>
                <a:lnTo>
                  <a:pt x="943786" y="55442"/>
                </a:lnTo>
                <a:lnTo>
                  <a:pt x="951368" y="54546"/>
                </a:lnTo>
                <a:lnTo>
                  <a:pt x="967005" y="52921"/>
                </a:lnTo>
                <a:lnTo>
                  <a:pt x="1013915" y="47374"/>
                </a:lnTo>
                <a:lnTo>
                  <a:pt x="1089374" y="42331"/>
                </a:lnTo>
                <a:lnTo>
                  <a:pt x="1165544" y="39305"/>
                </a:lnTo>
                <a:lnTo>
                  <a:pt x="1270003" y="37288"/>
                </a:lnTo>
                <a:lnTo>
                  <a:pt x="1387802" y="37288"/>
                </a:lnTo>
                <a:lnTo>
                  <a:pt x="1398562" y="37134"/>
                </a:lnTo>
                <a:lnTo>
                  <a:pt x="1542998" y="37134"/>
                </a:lnTo>
                <a:lnTo>
                  <a:pt x="1615504" y="35999"/>
                </a:lnTo>
                <a:lnTo>
                  <a:pt x="1661131" y="34823"/>
                </a:lnTo>
                <a:lnTo>
                  <a:pt x="1673241" y="34178"/>
                </a:lnTo>
                <a:lnTo>
                  <a:pt x="1685328" y="33702"/>
                </a:lnTo>
                <a:lnTo>
                  <a:pt x="1697415" y="33562"/>
                </a:lnTo>
                <a:lnTo>
                  <a:pt x="1722201" y="33562"/>
                </a:lnTo>
                <a:lnTo>
                  <a:pt x="1723677" y="32133"/>
                </a:lnTo>
                <a:lnTo>
                  <a:pt x="1733687" y="28337"/>
                </a:lnTo>
                <a:lnTo>
                  <a:pt x="1736875" y="27081"/>
                </a:lnTo>
                <a:lnTo>
                  <a:pt x="1736613" y="24961"/>
                </a:lnTo>
                <a:close/>
              </a:path>
              <a:path extrusionOk="0" h="55880" w="1744979">
                <a:moveTo>
                  <a:pt x="8736" y="11150"/>
                </a:moveTo>
                <a:lnTo>
                  <a:pt x="1436" y="12634"/>
                </a:lnTo>
                <a:lnTo>
                  <a:pt x="0" y="15800"/>
                </a:lnTo>
                <a:lnTo>
                  <a:pt x="2739" y="20479"/>
                </a:lnTo>
                <a:lnTo>
                  <a:pt x="9772" y="28953"/>
                </a:lnTo>
                <a:lnTo>
                  <a:pt x="18494" y="34487"/>
                </a:lnTo>
                <a:lnTo>
                  <a:pt x="31658" y="37498"/>
                </a:lnTo>
                <a:lnTo>
                  <a:pt x="52018" y="38409"/>
                </a:lnTo>
                <a:lnTo>
                  <a:pt x="76895" y="38101"/>
                </a:lnTo>
                <a:lnTo>
                  <a:pt x="101772" y="37288"/>
                </a:lnTo>
                <a:lnTo>
                  <a:pt x="151525" y="34823"/>
                </a:lnTo>
                <a:lnTo>
                  <a:pt x="296520" y="29444"/>
                </a:lnTo>
                <a:lnTo>
                  <a:pt x="932626" y="26754"/>
                </a:lnTo>
                <a:lnTo>
                  <a:pt x="987380" y="24961"/>
                </a:lnTo>
                <a:lnTo>
                  <a:pt x="1736613" y="24961"/>
                </a:lnTo>
                <a:lnTo>
                  <a:pt x="1736061" y="20479"/>
                </a:lnTo>
                <a:lnTo>
                  <a:pt x="1736061" y="18686"/>
                </a:lnTo>
                <a:lnTo>
                  <a:pt x="1736945" y="15100"/>
                </a:lnTo>
                <a:lnTo>
                  <a:pt x="1736060" y="14203"/>
                </a:lnTo>
                <a:lnTo>
                  <a:pt x="1732276" y="11878"/>
                </a:lnTo>
                <a:lnTo>
                  <a:pt x="41209" y="11878"/>
                </a:lnTo>
                <a:lnTo>
                  <a:pt x="8736" y="11150"/>
                </a:lnTo>
                <a:close/>
              </a:path>
              <a:path extrusionOk="0" h="55880" w="1744979">
                <a:moveTo>
                  <a:pt x="1387802" y="37288"/>
                </a:moveTo>
                <a:lnTo>
                  <a:pt x="1270003" y="37288"/>
                </a:lnTo>
                <a:lnTo>
                  <a:pt x="1355231" y="37890"/>
                </a:lnTo>
                <a:lnTo>
                  <a:pt x="1387802" y="37288"/>
                </a:lnTo>
                <a:close/>
              </a:path>
              <a:path extrusionOk="0" h="55880" w="1744979">
                <a:moveTo>
                  <a:pt x="1542998" y="37134"/>
                </a:moveTo>
                <a:lnTo>
                  <a:pt x="1398562" y="37134"/>
                </a:lnTo>
                <a:lnTo>
                  <a:pt x="1478291" y="37512"/>
                </a:lnTo>
                <a:lnTo>
                  <a:pt x="1542998" y="37134"/>
                </a:lnTo>
                <a:close/>
              </a:path>
              <a:path extrusionOk="0" h="55880" w="1744979">
                <a:moveTo>
                  <a:pt x="1722201" y="33562"/>
                </a:moveTo>
                <a:lnTo>
                  <a:pt x="1697415" y="33562"/>
                </a:lnTo>
                <a:lnTo>
                  <a:pt x="1709525" y="33926"/>
                </a:lnTo>
                <a:lnTo>
                  <a:pt x="1720898" y="34823"/>
                </a:lnTo>
                <a:lnTo>
                  <a:pt x="1722201" y="33562"/>
                </a:lnTo>
                <a:close/>
              </a:path>
              <a:path extrusionOk="0" h="55880" w="1744979">
                <a:moveTo>
                  <a:pt x="1744526" y="24065"/>
                </a:moveTo>
                <a:lnTo>
                  <a:pt x="1736875" y="27081"/>
                </a:lnTo>
                <a:lnTo>
                  <a:pt x="1736945" y="27651"/>
                </a:lnTo>
                <a:lnTo>
                  <a:pt x="1744526" y="24065"/>
                </a:lnTo>
                <a:close/>
              </a:path>
              <a:path extrusionOk="0" h="55880" w="1744979">
                <a:moveTo>
                  <a:pt x="932626" y="26754"/>
                </a:moveTo>
                <a:lnTo>
                  <a:pt x="921872" y="26800"/>
                </a:lnTo>
                <a:lnTo>
                  <a:pt x="929408" y="26852"/>
                </a:lnTo>
                <a:lnTo>
                  <a:pt x="932626" y="26754"/>
                </a:lnTo>
                <a:close/>
              </a:path>
              <a:path extrusionOk="0" h="55880" w="1744979">
                <a:moveTo>
                  <a:pt x="932626" y="26754"/>
                </a:moveTo>
                <a:lnTo>
                  <a:pt x="915356" y="26754"/>
                </a:lnTo>
                <a:lnTo>
                  <a:pt x="921872" y="26800"/>
                </a:lnTo>
                <a:lnTo>
                  <a:pt x="932626" y="26754"/>
                </a:lnTo>
                <a:close/>
              </a:path>
              <a:path extrusionOk="0" h="55880" w="1744979">
                <a:moveTo>
                  <a:pt x="1017306" y="378"/>
                </a:moveTo>
                <a:lnTo>
                  <a:pt x="363480" y="1933"/>
                </a:lnTo>
                <a:lnTo>
                  <a:pt x="332858" y="3165"/>
                </a:lnTo>
                <a:lnTo>
                  <a:pt x="317369" y="3445"/>
                </a:lnTo>
                <a:lnTo>
                  <a:pt x="295187" y="3599"/>
                </a:lnTo>
                <a:lnTo>
                  <a:pt x="272828" y="4006"/>
                </a:lnTo>
                <a:lnTo>
                  <a:pt x="108790" y="9567"/>
                </a:lnTo>
                <a:lnTo>
                  <a:pt x="93716" y="10617"/>
                </a:lnTo>
                <a:lnTo>
                  <a:pt x="58652" y="11738"/>
                </a:lnTo>
                <a:lnTo>
                  <a:pt x="41209" y="11878"/>
                </a:lnTo>
                <a:lnTo>
                  <a:pt x="1732276" y="11878"/>
                </a:lnTo>
                <a:lnTo>
                  <a:pt x="1729085" y="9917"/>
                </a:lnTo>
                <a:lnTo>
                  <a:pt x="1720060" y="7480"/>
                </a:lnTo>
                <a:lnTo>
                  <a:pt x="1710512" y="6465"/>
                </a:lnTo>
                <a:lnTo>
                  <a:pt x="1651868" y="6465"/>
                </a:lnTo>
                <a:lnTo>
                  <a:pt x="1557486" y="6006"/>
                </a:lnTo>
                <a:lnTo>
                  <a:pt x="1288343" y="1260"/>
                </a:lnTo>
                <a:lnTo>
                  <a:pt x="1232273" y="1148"/>
                </a:lnTo>
                <a:lnTo>
                  <a:pt x="1204399" y="756"/>
                </a:lnTo>
                <a:lnTo>
                  <a:pt x="1033816" y="756"/>
                </a:lnTo>
                <a:lnTo>
                  <a:pt x="1017306" y="378"/>
                </a:lnTo>
                <a:close/>
              </a:path>
              <a:path extrusionOk="0" h="55880" w="1744979">
                <a:moveTo>
                  <a:pt x="1699038" y="6135"/>
                </a:moveTo>
                <a:lnTo>
                  <a:pt x="1651868" y="6465"/>
                </a:lnTo>
                <a:lnTo>
                  <a:pt x="1710512" y="6465"/>
                </a:lnTo>
                <a:lnTo>
                  <a:pt x="1709780" y="6387"/>
                </a:lnTo>
                <a:lnTo>
                  <a:pt x="1699038" y="6135"/>
                </a:lnTo>
                <a:close/>
              </a:path>
              <a:path extrusionOk="0" h="55880" w="1744979">
                <a:moveTo>
                  <a:pt x="1161753" y="0"/>
                </a:moveTo>
                <a:lnTo>
                  <a:pt x="1033816" y="756"/>
                </a:lnTo>
                <a:lnTo>
                  <a:pt x="1204399" y="756"/>
                </a:lnTo>
                <a:lnTo>
                  <a:pt x="1161753" y="0"/>
                </a:lnTo>
                <a:close/>
              </a:path>
            </a:pathLst>
          </a:custGeom>
          <a:solidFill>
            <a:srgbClr val="221F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3" name="Google Shape;133;p2"/>
          <p:cNvSpPr txBox="1"/>
          <p:nvPr/>
        </p:nvSpPr>
        <p:spPr>
          <a:xfrm>
            <a:off x="286525" y="1610850"/>
            <a:ext cx="1863090" cy="227460"/>
          </a:xfrm>
          <a:prstGeom prst="rect">
            <a:avLst/>
          </a:prstGeom>
          <a:noFill/>
          <a:ln>
            <a:noFill/>
          </a:ln>
        </p:spPr>
        <p:txBody>
          <a:bodyPr anchorCtr="0" anchor="t" bIns="0" lIns="0" spcFirstLastPara="1" rIns="0" wrap="square" tIns="11900">
            <a:spAutoFit/>
          </a:bodyPr>
          <a:lstStyle/>
          <a:p>
            <a:pPr indent="0" lvl="0" marL="12700" marR="0" rtl="0" algn="l">
              <a:lnSpc>
                <a:spcPct val="100000"/>
              </a:lnSpc>
              <a:spcBef>
                <a:spcPts val="0"/>
              </a:spcBef>
              <a:spcAft>
                <a:spcPts val="0"/>
              </a:spcAft>
              <a:buClr>
                <a:srgbClr val="000000"/>
              </a:buClr>
              <a:buSzPts val="1400"/>
              <a:buFont typeface="Arial"/>
              <a:buNone/>
            </a:pPr>
            <a:r>
              <a:rPr b="0" i="0" lang="nl-NL" sz="1400" u="none" cap="none" strike="noStrike">
                <a:solidFill>
                  <a:schemeClr val="dk1"/>
                </a:solidFill>
                <a:latin typeface="Arial"/>
                <a:ea typeface="Arial"/>
                <a:cs typeface="Arial"/>
                <a:sym typeface="Arial"/>
              </a:rPr>
              <a:t>Investment</a:t>
            </a:r>
            <a:endParaRPr b="0" i="0" sz="1400" u="none" cap="none" strike="noStrike">
              <a:solidFill>
                <a:schemeClr val="dk1"/>
              </a:solidFill>
              <a:latin typeface="Arial"/>
              <a:ea typeface="Arial"/>
              <a:cs typeface="Arial"/>
              <a:sym typeface="Arial"/>
            </a:endParaRPr>
          </a:p>
        </p:txBody>
      </p:sp>
      <p:sp>
        <p:nvSpPr>
          <p:cNvPr id="134" name="Google Shape;134;p2"/>
          <p:cNvSpPr txBox="1"/>
          <p:nvPr/>
        </p:nvSpPr>
        <p:spPr>
          <a:xfrm>
            <a:off x="4413402" y="1965414"/>
            <a:ext cx="4097100" cy="2103000"/>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chemeClr val="dk1"/>
                </a:solidFill>
                <a:latin typeface="Arial"/>
                <a:ea typeface="Arial"/>
                <a:cs typeface="Arial"/>
                <a:sym typeface="Arial"/>
              </a:rPr>
              <a:t>The programme consists of one online info-session and three offline half-day workshops. In between these contact moments, you will work on your individual case.</a:t>
            </a:r>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nl-NL" sz="800" u="none" cap="none" strike="noStrike">
                <a:solidFill>
                  <a:schemeClr val="dk1"/>
                </a:solidFill>
                <a:latin typeface="Arial"/>
                <a:ea typeface="Arial"/>
                <a:cs typeface="Arial"/>
                <a:sym typeface="Arial"/>
              </a:rPr>
              <a:t>Day 1 – INITIATE WORKSHOP</a:t>
            </a:r>
            <a:br>
              <a:rPr b="1" i="0" lang="nl-NL" sz="800" u="none" cap="none" strike="noStrike">
                <a:solidFill>
                  <a:schemeClr val="dk1"/>
                </a:solidFill>
                <a:latin typeface="Arial"/>
                <a:ea typeface="Arial"/>
                <a:cs typeface="Arial"/>
                <a:sym typeface="Arial"/>
              </a:rPr>
            </a:br>
            <a:r>
              <a:rPr b="1" i="1" lang="nl-NL" sz="800">
                <a:solidFill>
                  <a:schemeClr val="dk1"/>
                </a:solidFill>
              </a:rPr>
              <a:t>6 hours</a:t>
            </a:r>
            <a:endParaRPr/>
          </a:p>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chemeClr val="dk1"/>
                </a:solidFill>
                <a:latin typeface="Arial"/>
                <a:ea typeface="Arial"/>
                <a:cs typeface="Arial"/>
                <a:sym typeface="Arial"/>
              </a:rPr>
              <a:t>During this first day you will dive into the ideas of the circular economy. We analyze the current linear value chain.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nl-NL" sz="800" u="none" cap="none" strike="noStrike">
                <a:solidFill>
                  <a:schemeClr val="dk1"/>
                </a:solidFill>
                <a:latin typeface="Arial"/>
                <a:ea typeface="Arial"/>
                <a:cs typeface="Arial"/>
                <a:sym typeface="Arial"/>
              </a:rPr>
              <a:t>Day 2 – IDEATE WORKSHOP </a:t>
            </a:r>
            <a:br>
              <a:rPr b="1" i="0" lang="nl-NL" sz="800" u="none" cap="none" strike="noStrike">
                <a:solidFill>
                  <a:schemeClr val="dk1"/>
                </a:solidFill>
                <a:latin typeface="Arial"/>
                <a:ea typeface="Arial"/>
                <a:cs typeface="Arial"/>
                <a:sym typeface="Arial"/>
              </a:rPr>
            </a:br>
            <a:r>
              <a:rPr b="1" i="1" lang="nl-NL" sz="800">
                <a:solidFill>
                  <a:schemeClr val="dk1"/>
                </a:solidFill>
              </a:rPr>
              <a:t>6 hours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chemeClr val="dk1"/>
                </a:solidFill>
                <a:latin typeface="Arial"/>
                <a:ea typeface="Arial"/>
                <a:cs typeface="Arial"/>
                <a:sym typeface="Arial"/>
              </a:rPr>
              <a:t>In the second session we will focus on circular business models and design strategies.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nl-NL" sz="800" u="none" cap="none" strike="noStrike">
                <a:solidFill>
                  <a:schemeClr val="dk1"/>
                </a:solidFill>
                <a:latin typeface="Arial"/>
                <a:ea typeface="Arial"/>
                <a:cs typeface="Arial"/>
                <a:sym typeface="Arial"/>
              </a:rPr>
              <a:t>Day 3 – IMPLEMENTATION WORKSHOP  </a:t>
            </a:r>
            <a:br>
              <a:rPr b="1" i="0" lang="nl-NL" sz="800" u="none" cap="none" strike="noStrike">
                <a:solidFill>
                  <a:schemeClr val="dk1"/>
                </a:solidFill>
                <a:latin typeface="Arial"/>
                <a:ea typeface="Arial"/>
                <a:cs typeface="Arial"/>
                <a:sym typeface="Arial"/>
              </a:rPr>
            </a:br>
            <a:r>
              <a:rPr b="1" i="1" lang="nl-NL" sz="800">
                <a:solidFill>
                  <a:schemeClr val="dk1"/>
                </a:solidFill>
              </a:rPr>
              <a:t>6 hours</a:t>
            </a:r>
            <a:endParaRPr b="0" i="1"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chemeClr val="dk1"/>
                </a:solidFill>
                <a:latin typeface="Arial"/>
                <a:ea typeface="Arial"/>
                <a:cs typeface="Arial"/>
                <a:sym typeface="Arial"/>
              </a:rPr>
              <a:t>We look at the technical and commercial feasibility of the results of the previous workshop, their consequences for business operations and the circular impact. You also learn to deal with barriers.</a:t>
            </a:r>
            <a:endParaRPr b="0" i="0" sz="800" u="none" cap="none" strike="noStrike">
              <a:solidFill>
                <a:schemeClr val="dk1"/>
              </a:solidFill>
              <a:latin typeface="Arial"/>
              <a:ea typeface="Arial"/>
              <a:cs typeface="Arial"/>
              <a:sym typeface="Arial"/>
            </a:endParaRPr>
          </a:p>
        </p:txBody>
      </p:sp>
      <p:sp>
        <p:nvSpPr>
          <p:cNvPr id="135" name="Google Shape;135;p2"/>
          <p:cNvSpPr/>
          <p:nvPr/>
        </p:nvSpPr>
        <p:spPr>
          <a:xfrm>
            <a:off x="4369004" y="1879304"/>
            <a:ext cx="1322085" cy="0"/>
          </a:xfrm>
          <a:custGeom>
            <a:rect b="b" l="l" r="r" t="t"/>
            <a:pathLst>
              <a:path extrusionOk="0" h="120000" w="2484120">
                <a:moveTo>
                  <a:pt x="0" y="0"/>
                </a:moveTo>
                <a:lnTo>
                  <a:pt x="248399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6" name="Google Shape;136;p2"/>
          <p:cNvSpPr txBox="1"/>
          <p:nvPr/>
        </p:nvSpPr>
        <p:spPr>
          <a:xfrm>
            <a:off x="4391203" y="1610850"/>
            <a:ext cx="2002405" cy="227460"/>
          </a:xfrm>
          <a:prstGeom prst="rect">
            <a:avLst/>
          </a:prstGeom>
          <a:noFill/>
          <a:ln>
            <a:noFill/>
          </a:ln>
        </p:spPr>
        <p:txBody>
          <a:bodyPr anchorCtr="0" anchor="t" bIns="0" lIns="0" spcFirstLastPara="1" rIns="0" wrap="square" tIns="11900">
            <a:spAutoFit/>
          </a:bodyPr>
          <a:lstStyle/>
          <a:p>
            <a:pPr indent="0" lvl="0" marL="12700" marR="0" rtl="0" algn="l">
              <a:lnSpc>
                <a:spcPct val="100000"/>
              </a:lnSpc>
              <a:spcBef>
                <a:spcPts val="0"/>
              </a:spcBef>
              <a:spcAft>
                <a:spcPts val="0"/>
              </a:spcAft>
              <a:buClr>
                <a:srgbClr val="000000"/>
              </a:buClr>
              <a:buSzPts val="1400"/>
              <a:buFont typeface="Arial"/>
              <a:buNone/>
            </a:pPr>
            <a:r>
              <a:rPr b="0" i="0" lang="nl-NL" sz="1400" u="none" cap="none" strike="noStrike">
                <a:solidFill>
                  <a:schemeClr val="dk1"/>
                </a:solidFill>
                <a:latin typeface="Arial"/>
                <a:ea typeface="Arial"/>
                <a:cs typeface="Arial"/>
                <a:sym typeface="Arial"/>
              </a:rPr>
              <a:t>Programme</a:t>
            </a:r>
            <a:endParaRPr b="0" i="0" sz="1400" u="none" cap="none" strike="noStrike">
              <a:solidFill>
                <a:schemeClr val="dk1"/>
              </a:solidFill>
              <a:latin typeface="Arial"/>
              <a:ea typeface="Arial"/>
              <a:cs typeface="Arial"/>
              <a:sym typeface="Arial"/>
            </a:endParaRPr>
          </a:p>
        </p:txBody>
      </p:sp>
      <p:sp>
        <p:nvSpPr>
          <p:cNvPr id="137" name="Google Shape;137;p2"/>
          <p:cNvSpPr/>
          <p:nvPr/>
        </p:nvSpPr>
        <p:spPr>
          <a:xfrm>
            <a:off x="2260245" y="1882077"/>
            <a:ext cx="1863090" cy="0"/>
          </a:xfrm>
          <a:custGeom>
            <a:rect b="b" l="l" r="r" t="t"/>
            <a:pathLst>
              <a:path extrusionOk="0" h="120000" w="2484120">
                <a:moveTo>
                  <a:pt x="0" y="0"/>
                </a:moveTo>
                <a:lnTo>
                  <a:pt x="248399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8" name="Google Shape;138;p2"/>
          <p:cNvSpPr txBox="1"/>
          <p:nvPr/>
        </p:nvSpPr>
        <p:spPr>
          <a:xfrm>
            <a:off x="2282444" y="1613623"/>
            <a:ext cx="1837336" cy="227460"/>
          </a:xfrm>
          <a:prstGeom prst="rect">
            <a:avLst/>
          </a:prstGeom>
          <a:noFill/>
          <a:ln>
            <a:noFill/>
          </a:ln>
        </p:spPr>
        <p:txBody>
          <a:bodyPr anchorCtr="0" anchor="t" bIns="0" lIns="0" spcFirstLastPara="1" rIns="0" wrap="square" tIns="11900">
            <a:spAutoFit/>
          </a:bodyPr>
          <a:lstStyle/>
          <a:p>
            <a:pPr indent="0" lvl="0" marL="12700" marR="0" rtl="0" algn="l">
              <a:lnSpc>
                <a:spcPct val="100000"/>
              </a:lnSpc>
              <a:spcBef>
                <a:spcPts val="0"/>
              </a:spcBef>
              <a:spcAft>
                <a:spcPts val="0"/>
              </a:spcAft>
              <a:buClr>
                <a:srgbClr val="000000"/>
              </a:buClr>
              <a:buSzPts val="1400"/>
              <a:buFont typeface="Arial"/>
              <a:buNone/>
            </a:pPr>
            <a:r>
              <a:rPr b="0" i="0" lang="nl-NL" sz="1400" u="none" cap="none" strike="noStrike">
                <a:solidFill>
                  <a:schemeClr val="dk1"/>
                </a:solidFill>
                <a:latin typeface="Arial"/>
                <a:ea typeface="Arial"/>
                <a:cs typeface="Arial"/>
                <a:sym typeface="Arial"/>
              </a:rPr>
              <a:t>Participants</a:t>
            </a:r>
            <a:endParaRPr b="0" i="0" sz="1400" u="none" cap="none" strike="noStrike">
              <a:solidFill>
                <a:schemeClr val="dk1"/>
              </a:solidFill>
              <a:latin typeface="Arial"/>
              <a:ea typeface="Arial"/>
              <a:cs typeface="Arial"/>
              <a:sym typeface="Arial"/>
            </a:endParaRPr>
          </a:p>
        </p:txBody>
      </p:sp>
      <p:sp>
        <p:nvSpPr>
          <p:cNvPr id="139" name="Google Shape;139;p2"/>
          <p:cNvSpPr txBox="1"/>
          <p:nvPr/>
        </p:nvSpPr>
        <p:spPr>
          <a:xfrm>
            <a:off x="2282444" y="1942428"/>
            <a:ext cx="1837336" cy="625171"/>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rgbClr val="000000"/>
                </a:solidFill>
                <a:latin typeface="Arial"/>
                <a:ea typeface="Arial"/>
                <a:cs typeface="Arial"/>
                <a:sym typeface="Arial"/>
              </a:rPr>
              <a:t>Per company 2 people participate: someone with a technical background (designer, engineer) and someone with a commercial background (marketing, business administration, purchasing).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Amke</dc:creator>
</cp:coreProperties>
</file>